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5" r:id="rId1"/>
  </p:sldMasterIdLst>
  <p:notesMasterIdLst>
    <p:notesMasterId r:id="rId23"/>
  </p:notesMasterIdLst>
  <p:sldIdLst>
    <p:sldId id="267" r:id="rId2"/>
    <p:sldId id="268" r:id="rId3"/>
    <p:sldId id="269" r:id="rId4"/>
    <p:sldId id="270" r:id="rId5"/>
    <p:sldId id="271" r:id="rId6"/>
    <p:sldId id="272" r:id="rId7"/>
    <p:sldId id="273" r:id="rId8"/>
    <p:sldId id="274" r:id="rId9"/>
    <p:sldId id="275" r:id="rId10"/>
    <p:sldId id="276" r:id="rId11"/>
    <p:sldId id="277" r:id="rId12"/>
    <p:sldId id="278" r:id="rId13"/>
    <p:sldId id="283" r:id="rId14"/>
    <p:sldId id="279" r:id="rId15"/>
    <p:sldId id="280" r:id="rId16"/>
    <p:sldId id="284" r:id="rId17"/>
    <p:sldId id="281" r:id="rId18"/>
    <p:sldId id="282" r:id="rId19"/>
    <p:sldId id="285" r:id="rId20"/>
    <p:sldId id="287" r:id="rId21"/>
    <p:sldId id="286" r:id="rId2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32"/>
    <p:restoredTop sz="94720"/>
  </p:normalViewPr>
  <p:slideViewPr>
    <p:cSldViewPr snapToGrid="0">
      <p:cViewPr varScale="1">
        <p:scale>
          <a:sx n="211" d="100"/>
          <a:sy n="211" d="100"/>
        </p:scale>
        <p:origin x="14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03EF9-9646-0647-A37B-31939CDAC5E8}" type="datetimeFigureOut">
              <a:rPr lang="en-IL" smtClean="0"/>
              <a:t>14/01/2023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C08E44-0533-434B-9264-02EF099128D6}" type="slidenum">
              <a:rPr lang="en-IL" smtClean="0"/>
              <a:t>‹#›</a:t>
            </a:fld>
            <a:endParaRPr lang="en-IL"/>
          </a:p>
        </p:txBody>
      </p:sp>
    </p:spTree>
    <p:extLst>
      <p:ext uri="{BB962C8B-B14F-4D97-AF65-F5344CB8AC3E}">
        <p14:creationId xmlns:p14="http://schemas.microsoft.com/office/powerpoint/2010/main" val="2616360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a:t>
            </a:fld>
            <a:endParaRPr lang="en-IL"/>
          </a:p>
        </p:txBody>
      </p:sp>
    </p:spTree>
    <p:extLst>
      <p:ext uri="{BB962C8B-B14F-4D97-AF65-F5344CB8AC3E}">
        <p14:creationId xmlns:p14="http://schemas.microsoft.com/office/powerpoint/2010/main" val="2771851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10</a:t>
            </a:fld>
            <a:endParaRPr lang="en-IL"/>
          </a:p>
        </p:txBody>
      </p:sp>
    </p:spTree>
    <p:extLst>
      <p:ext uri="{BB962C8B-B14F-4D97-AF65-F5344CB8AC3E}">
        <p14:creationId xmlns:p14="http://schemas.microsoft.com/office/powerpoint/2010/main" val="2639300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11</a:t>
            </a:fld>
            <a:endParaRPr lang="en-IL"/>
          </a:p>
        </p:txBody>
      </p:sp>
    </p:spTree>
    <p:extLst>
      <p:ext uri="{BB962C8B-B14F-4D97-AF65-F5344CB8AC3E}">
        <p14:creationId xmlns:p14="http://schemas.microsoft.com/office/powerpoint/2010/main" val="1957288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12</a:t>
            </a:fld>
            <a:endParaRPr lang="en-IL"/>
          </a:p>
        </p:txBody>
      </p:sp>
    </p:spTree>
    <p:extLst>
      <p:ext uri="{BB962C8B-B14F-4D97-AF65-F5344CB8AC3E}">
        <p14:creationId xmlns:p14="http://schemas.microsoft.com/office/powerpoint/2010/main" val="2835184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13</a:t>
            </a:fld>
            <a:endParaRPr lang="en-IL"/>
          </a:p>
        </p:txBody>
      </p:sp>
    </p:spTree>
    <p:extLst>
      <p:ext uri="{BB962C8B-B14F-4D97-AF65-F5344CB8AC3E}">
        <p14:creationId xmlns:p14="http://schemas.microsoft.com/office/powerpoint/2010/main" val="3239168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14</a:t>
            </a:fld>
            <a:endParaRPr lang="en-IL"/>
          </a:p>
        </p:txBody>
      </p:sp>
    </p:spTree>
    <p:extLst>
      <p:ext uri="{BB962C8B-B14F-4D97-AF65-F5344CB8AC3E}">
        <p14:creationId xmlns:p14="http://schemas.microsoft.com/office/powerpoint/2010/main" val="174279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15</a:t>
            </a:fld>
            <a:endParaRPr lang="en-IL"/>
          </a:p>
        </p:txBody>
      </p:sp>
    </p:spTree>
    <p:extLst>
      <p:ext uri="{BB962C8B-B14F-4D97-AF65-F5344CB8AC3E}">
        <p14:creationId xmlns:p14="http://schemas.microsoft.com/office/powerpoint/2010/main" val="3091502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16</a:t>
            </a:fld>
            <a:endParaRPr lang="en-IL"/>
          </a:p>
        </p:txBody>
      </p:sp>
    </p:spTree>
    <p:extLst>
      <p:ext uri="{BB962C8B-B14F-4D97-AF65-F5344CB8AC3E}">
        <p14:creationId xmlns:p14="http://schemas.microsoft.com/office/powerpoint/2010/main" val="3868392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17</a:t>
            </a:fld>
            <a:endParaRPr lang="en-IL"/>
          </a:p>
        </p:txBody>
      </p:sp>
    </p:spTree>
    <p:extLst>
      <p:ext uri="{BB962C8B-B14F-4D97-AF65-F5344CB8AC3E}">
        <p14:creationId xmlns:p14="http://schemas.microsoft.com/office/powerpoint/2010/main" val="2484254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18</a:t>
            </a:fld>
            <a:endParaRPr lang="en-IL"/>
          </a:p>
        </p:txBody>
      </p:sp>
    </p:spTree>
    <p:extLst>
      <p:ext uri="{BB962C8B-B14F-4D97-AF65-F5344CB8AC3E}">
        <p14:creationId xmlns:p14="http://schemas.microsoft.com/office/powerpoint/2010/main" val="46534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19</a:t>
            </a:fld>
            <a:endParaRPr lang="en-IL"/>
          </a:p>
        </p:txBody>
      </p:sp>
    </p:spTree>
    <p:extLst>
      <p:ext uri="{BB962C8B-B14F-4D97-AF65-F5344CB8AC3E}">
        <p14:creationId xmlns:p14="http://schemas.microsoft.com/office/powerpoint/2010/main" val="1292738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2</a:t>
            </a:fld>
            <a:endParaRPr lang="en-IL"/>
          </a:p>
        </p:txBody>
      </p:sp>
    </p:spTree>
    <p:extLst>
      <p:ext uri="{BB962C8B-B14F-4D97-AF65-F5344CB8AC3E}">
        <p14:creationId xmlns:p14="http://schemas.microsoft.com/office/powerpoint/2010/main" val="3395679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20</a:t>
            </a:fld>
            <a:endParaRPr lang="en-IL"/>
          </a:p>
        </p:txBody>
      </p:sp>
    </p:spTree>
    <p:extLst>
      <p:ext uri="{BB962C8B-B14F-4D97-AF65-F5344CB8AC3E}">
        <p14:creationId xmlns:p14="http://schemas.microsoft.com/office/powerpoint/2010/main" val="3016913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21</a:t>
            </a:fld>
            <a:endParaRPr lang="en-IL"/>
          </a:p>
        </p:txBody>
      </p:sp>
    </p:spTree>
    <p:extLst>
      <p:ext uri="{BB962C8B-B14F-4D97-AF65-F5344CB8AC3E}">
        <p14:creationId xmlns:p14="http://schemas.microsoft.com/office/powerpoint/2010/main" val="413474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3</a:t>
            </a:fld>
            <a:endParaRPr lang="en-IL"/>
          </a:p>
        </p:txBody>
      </p:sp>
    </p:spTree>
    <p:extLst>
      <p:ext uri="{BB962C8B-B14F-4D97-AF65-F5344CB8AC3E}">
        <p14:creationId xmlns:p14="http://schemas.microsoft.com/office/powerpoint/2010/main" val="718214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4</a:t>
            </a:fld>
            <a:endParaRPr lang="en-IL"/>
          </a:p>
        </p:txBody>
      </p:sp>
    </p:spTree>
    <p:extLst>
      <p:ext uri="{BB962C8B-B14F-4D97-AF65-F5344CB8AC3E}">
        <p14:creationId xmlns:p14="http://schemas.microsoft.com/office/powerpoint/2010/main" val="111196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5</a:t>
            </a:fld>
            <a:endParaRPr lang="en-IL"/>
          </a:p>
        </p:txBody>
      </p:sp>
    </p:spTree>
    <p:extLst>
      <p:ext uri="{BB962C8B-B14F-4D97-AF65-F5344CB8AC3E}">
        <p14:creationId xmlns:p14="http://schemas.microsoft.com/office/powerpoint/2010/main" val="987440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6</a:t>
            </a:fld>
            <a:endParaRPr lang="en-IL"/>
          </a:p>
        </p:txBody>
      </p:sp>
    </p:spTree>
    <p:extLst>
      <p:ext uri="{BB962C8B-B14F-4D97-AF65-F5344CB8AC3E}">
        <p14:creationId xmlns:p14="http://schemas.microsoft.com/office/powerpoint/2010/main" val="1556221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7</a:t>
            </a:fld>
            <a:endParaRPr lang="en-IL"/>
          </a:p>
        </p:txBody>
      </p:sp>
    </p:spTree>
    <p:extLst>
      <p:ext uri="{BB962C8B-B14F-4D97-AF65-F5344CB8AC3E}">
        <p14:creationId xmlns:p14="http://schemas.microsoft.com/office/powerpoint/2010/main" val="1512148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8</a:t>
            </a:fld>
            <a:endParaRPr lang="en-IL"/>
          </a:p>
        </p:txBody>
      </p:sp>
    </p:spTree>
    <p:extLst>
      <p:ext uri="{BB962C8B-B14F-4D97-AF65-F5344CB8AC3E}">
        <p14:creationId xmlns:p14="http://schemas.microsoft.com/office/powerpoint/2010/main" val="2150126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AC08E44-0533-434B-9264-02EF099128D6}" type="slidenum">
              <a:rPr lang="en-IL" smtClean="0"/>
              <a:t>9</a:t>
            </a:fld>
            <a:endParaRPr lang="en-IL"/>
          </a:p>
        </p:txBody>
      </p:sp>
    </p:spTree>
    <p:extLst>
      <p:ext uri="{BB962C8B-B14F-4D97-AF65-F5344CB8AC3E}">
        <p14:creationId xmlns:p14="http://schemas.microsoft.com/office/powerpoint/2010/main" val="45538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B1A1-0700-1817-753E-8CB40E9230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20FBE45D-D2E3-C328-4A6A-C9080920C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AFAC8552-7FC2-FDE1-E821-E8BD36C0E849}"/>
              </a:ext>
            </a:extLst>
          </p:cNvPr>
          <p:cNvSpPr>
            <a:spLocks noGrp="1"/>
          </p:cNvSpPr>
          <p:nvPr>
            <p:ph type="dt" sz="half" idx="10"/>
          </p:nvPr>
        </p:nvSpPr>
        <p:spPr/>
        <p:txBody>
          <a:bodyPr/>
          <a:lstStyle/>
          <a:p>
            <a:fld id="{B8CAE234-38A0-EC44-8606-3192542939D1}" type="datetime2">
              <a:rPr lang="en-US" smtClean="0"/>
              <a:t>Saturday, January 14, 2023</a:t>
            </a:fld>
            <a:endParaRPr lang="en-IL"/>
          </a:p>
        </p:txBody>
      </p:sp>
      <p:sp>
        <p:nvSpPr>
          <p:cNvPr id="5" name="Footer Placeholder 4">
            <a:extLst>
              <a:ext uri="{FF2B5EF4-FFF2-40B4-BE49-F238E27FC236}">
                <a16:creationId xmlns:a16="http://schemas.microsoft.com/office/drawing/2014/main" id="{C79D41E0-08AA-4269-0DF1-C0E91B3DB9DB}"/>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6" name="Slide Number Placeholder 5">
            <a:extLst>
              <a:ext uri="{FF2B5EF4-FFF2-40B4-BE49-F238E27FC236}">
                <a16:creationId xmlns:a16="http://schemas.microsoft.com/office/drawing/2014/main" id="{EF736F32-2A17-12F5-4FC1-8DE2C3CC5787}"/>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1858947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CC9A5-6B3C-42F8-6F51-FC539A9F5C18}"/>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9EB36C5-A695-B465-2E8F-5D6A73EFB2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331CA85-EEDC-E769-7FC7-95D0827743C6}"/>
              </a:ext>
            </a:extLst>
          </p:cNvPr>
          <p:cNvSpPr>
            <a:spLocks noGrp="1"/>
          </p:cNvSpPr>
          <p:nvPr>
            <p:ph type="dt" sz="half" idx="10"/>
          </p:nvPr>
        </p:nvSpPr>
        <p:spPr/>
        <p:txBody>
          <a:bodyPr/>
          <a:lstStyle/>
          <a:p>
            <a:fld id="{125AC408-0DF8-B441-9BCD-182C936E0BD0}" type="datetime2">
              <a:rPr lang="en-US" smtClean="0"/>
              <a:t>Saturday, January 14, 2023</a:t>
            </a:fld>
            <a:endParaRPr lang="en-IL"/>
          </a:p>
        </p:txBody>
      </p:sp>
      <p:sp>
        <p:nvSpPr>
          <p:cNvPr id="5" name="Footer Placeholder 4">
            <a:extLst>
              <a:ext uri="{FF2B5EF4-FFF2-40B4-BE49-F238E27FC236}">
                <a16:creationId xmlns:a16="http://schemas.microsoft.com/office/drawing/2014/main" id="{6DB4C2C4-181A-E611-BA48-7CCABAEDCFDC}"/>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6" name="Slide Number Placeholder 5">
            <a:extLst>
              <a:ext uri="{FF2B5EF4-FFF2-40B4-BE49-F238E27FC236}">
                <a16:creationId xmlns:a16="http://schemas.microsoft.com/office/drawing/2014/main" id="{6C249568-EBB8-8EA8-CF62-155436B56704}"/>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2599150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21983E-B605-DA37-F8F0-D02C55A29C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EF8810E-9718-BA1E-CB67-11CAC65F19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C671C93-AE1F-0392-5E71-163E347D9094}"/>
              </a:ext>
            </a:extLst>
          </p:cNvPr>
          <p:cNvSpPr>
            <a:spLocks noGrp="1"/>
          </p:cNvSpPr>
          <p:nvPr>
            <p:ph type="dt" sz="half" idx="10"/>
          </p:nvPr>
        </p:nvSpPr>
        <p:spPr/>
        <p:txBody>
          <a:bodyPr/>
          <a:lstStyle/>
          <a:p>
            <a:fld id="{9F0CB2D2-4B6F-9548-98D0-61F0D469AC2C}" type="datetime2">
              <a:rPr lang="en-US" smtClean="0"/>
              <a:t>Saturday, January 14, 2023</a:t>
            </a:fld>
            <a:endParaRPr lang="en-IL"/>
          </a:p>
        </p:txBody>
      </p:sp>
      <p:sp>
        <p:nvSpPr>
          <p:cNvPr id="5" name="Footer Placeholder 4">
            <a:extLst>
              <a:ext uri="{FF2B5EF4-FFF2-40B4-BE49-F238E27FC236}">
                <a16:creationId xmlns:a16="http://schemas.microsoft.com/office/drawing/2014/main" id="{53E14544-373B-0A92-05EB-53E0607C55DE}"/>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6" name="Slide Number Placeholder 5">
            <a:extLst>
              <a:ext uri="{FF2B5EF4-FFF2-40B4-BE49-F238E27FC236}">
                <a16:creationId xmlns:a16="http://schemas.microsoft.com/office/drawing/2014/main" id="{8B1ED34A-C942-B25A-43D5-088B0C271272}"/>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409597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B67D-C64C-94CA-7A67-C2D030F3AE8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6ABF5ED-518A-180E-06F8-B7D3541F7A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22134F6-23E1-51A4-089D-0E3BD1CA69C0}"/>
              </a:ext>
            </a:extLst>
          </p:cNvPr>
          <p:cNvSpPr>
            <a:spLocks noGrp="1"/>
          </p:cNvSpPr>
          <p:nvPr>
            <p:ph type="dt" sz="half" idx="10"/>
          </p:nvPr>
        </p:nvSpPr>
        <p:spPr/>
        <p:txBody>
          <a:bodyPr/>
          <a:lstStyle/>
          <a:p>
            <a:fld id="{5F647D22-576F-9C4E-8CC0-BBFCC01AF9B5}" type="datetime2">
              <a:rPr lang="en-US" smtClean="0"/>
              <a:t>Saturday, January 14, 2023</a:t>
            </a:fld>
            <a:endParaRPr lang="en-IL"/>
          </a:p>
        </p:txBody>
      </p:sp>
      <p:sp>
        <p:nvSpPr>
          <p:cNvPr id="5" name="Footer Placeholder 4">
            <a:extLst>
              <a:ext uri="{FF2B5EF4-FFF2-40B4-BE49-F238E27FC236}">
                <a16:creationId xmlns:a16="http://schemas.microsoft.com/office/drawing/2014/main" id="{4272405A-7143-C24D-C9ED-E1411F83170D}"/>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6" name="Slide Number Placeholder 5">
            <a:extLst>
              <a:ext uri="{FF2B5EF4-FFF2-40B4-BE49-F238E27FC236}">
                <a16:creationId xmlns:a16="http://schemas.microsoft.com/office/drawing/2014/main" id="{3BDAA486-69F1-BD9A-57FC-9BB8C95B6CBE}"/>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2400403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C147-8F89-79EA-7FFE-A5D9DBFD4B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54EE5B45-DDE4-348E-818A-E7EC9D2C99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1C9869-794F-4271-1BBE-B02C90B85A27}"/>
              </a:ext>
            </a:extLst>
          </p:cNvPr>
          <p:cNvSpPr>
            <a:spLocks noGrp="1"/>
          </p:cNvSpPr>
          <p:nvPr>
            <p:ph type="dt" sz="half" idx="10"/>
          </p:nvPr>
        </p:nvSpPr>
        <p:spPr/>
        <p:txBody>
          <a:bodyPr/>
          <a:lstStyle/>
          <a:p>
            <a:fld id="{684AF618-D1A8-ED42-95F3-1C0712FE7CA8}" type="datetime2">
              <a:rPr lang="en-US" smtClean="0"/>
              <a:t>Saturday, January 14, 2023</a:t>
            </a:fld>
            <a:endParaRPr lang="en-IL"/>
          </a:p>
        </p:txBody>
      </p:sp>
      <p:sp>
        <p:nvSpPr>
          <p:cNvPr id="5" name="Footer Placeholder 4">
            <a:extLst>
              <a:ext uri="{FF2B5EF4-FFF2-40B4-BE49-F238E27FC236}">
                <a16:creationId xmlns:a16="http://schemas.microsoft.com/office/drawing/2014/main" id="{3568EDC5-EA83-E6E8-1B89-4196454E21A4}"/>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6" name="Slide Number Placeholder 5">
            <a:extLst>
              <a:ext uri="{FF2B5EF4-FFF2-40B4-BE49-F238E27FC236}">
                <a16:creationId xmlns:a16="http://schemas.microsoft.com/office/drawing/2014/main" id="{0F3F9F62-8BB8-817E-F962-28846355CBC7}"/>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160520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44E5-3739-4F8D-04AE-05F40A4B14C6}"/>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DC6C379D-2BB3-369F-5D4E-71C821539E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07474AD5-1982-95AA-0437-93F3B209C5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1B1F8FC3-02D8-6778-8648-B40311FF462B}"/>
              </a:ext>
            </a:extLst>
          </p:cNvPr>
          <p:cNvSpPr>
            <a:spLocks noGrp="1"/>
          </p:cNvSpPr>
          <p:nvPr>
            <p:ph type="dt" sz="half" idx="10"/>
          </p:nvPr>
        </p:nvSpPr>
        <p:spPr/>
        <p:txBody>
          <a:bodyPr/>
          <a:lstStyle/>
          <a:p>
            <a:fld id="{2D8F5BC9-AC4E-C64A-8452-60F3D2EF7D15}" type="datetime2">
              <a:rPr lang="en-US" smtClean="0"/>
              <a:t>Saturday, January 14, 2023</a:t>
            </a:fld>
            <a:endParaRPr lang="en-IL"/>
          </a:p>
        </p:txBody>
      </p:sp>
      <p:sp>
        <p:nvSpPr>
          <p:cNvPr id="6" name="Footer Placeholder 5">
            <a:extLst>
              <a:ext uri="{FF2B5EF4-FFF2-40B4-BE49-F238E27FC236}">
                <a16:creationId xmlns:a16="http://schemas.microsoft.com/office/drawing/2014/main" id="{384B48A7-5800-F086-1225-D1F71B25A430}"/>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7" name="Slide Number Placeholder 6">
            <a:extLst>
              <a:ext uri="{FF2B5EF4-FFF2-40B4-BE49-F238E27FC236}">
                <a16:creationId xmlns:a16="http://schemas.microsoft.com/office/drawing/2014/main" id="{3A0B5203-5977-E9D1-CCBF-162589FD84FD}"/>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319818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2B472-37E7-C377-DC4F-7EAF2272A7C5}"/>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2BF5244-5BAD-0D48-B731-9891F70D3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6F2C33-8A50-3290-6D17-F71E609AD1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CCBA5C6-9813-1B60-486D-486800353E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99F8C1-05CE-C33B-376B-ED1E1027E0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75210581-A40B-0110-365E-D3BD0D9C2E20}"/>
              </a:ext>
            </a:extLst>
          </p:cNvPr>
          <p:cNvSpPr>
            <a:spLocks noGrp="1"/>
          </p:cNvSpPr>
          <p:nvPr>
            <p:ph type="dt" sz="half" idx="10"/>
          </p:nvPr>
        </p:nvSpPr>
        <p:spPr/>
        <p:txBody>
          <a:bodyPr/>
          <a:lstStyle/>
          <a:p>
            <a:fld id="{2D5E2E01-BDDC-2C47-BC0C-8A9275AB6EEA}" type="datetime2">
              <a:rPr lang="en-US" smtClean="0"/>
              <a:t>Saturday, January 14, 2023</a:t>
            </a:fld>
            <a:endParaRPr lang="en-IL"/>
          </a:p>
        </p:txBody>
      </p:sp>
      <p:sp>
        <p:nvSpPr>
          <p:cNvPr id="8" name="Footer Placeholder 7">
            <a:extLst>
              <a:ext uri="{FF2B5EF4-FFF2-40B4-BE49-F238E27FC236}">
                <a16:creationId xmlns:a16="http://schemas.microsoft.com/office/drawing/2014/main" id="{A730A168-C3B1-6A4B-8BBC-C3B8FA46A418}"/>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9" name="Slide Number Placeholder 8">
            <a:extLst>
              <a:ext uri="{FF2B5EF4-FFF2-40B4-BE49-F238E27FC236}">
                <a16:creationId xmlns:a16="http://schemas.microsoft.com/office/drawing/2014/main" id="{A98278FC-C74C-C046-9776-F86BA06C0E76}"/>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393673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0C0D-05C5-453D-3A94-4BDDF0066563}"/>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08184AF4-93A6-FCBA-5832-BDA95A7510E7}"/>
              </a:ext>
            </a:extLst>
          </p:cNvPr>
          <p:cNvSpPr>
            <a:spLocks noGrp="1"/>
          </p:cNvSpPr>
          <p:nvPr>
            <p:ph type="dt" sz="half" idx="10"/>
          </p:nvPr>
        </p:nvSpPr>
        <p:spPr/>
        <p:txBody>
          <a:bodyPr/>
          <a:lstStyle/>
          <a:p>
            <a:fld id="{A1438119-3FC4-CA40-BB5F-187C0CC6934D}" type="datetime2">
              <a:rPr lang="en-US" smtClean="0"/>
              <a:t>Saturday, January 14, 2023</a:t>
            </a:fld>
            <a:endParaRPr lang="en-IL"/>
          </a:p>
        </p:txBody>
      </p:sp>
      <p:sp>
        <p:nvSpPr>
          <p:cNvPr id="4" name="Footer Placeholder 3">
            <a:extLst>
              <a:ext uri="{FF2B5EF4-FFF2-40B4-BE49-F238E27FC236}">
                <a16:creationId xmlns:a16="http://schemas.microsoft.com/office/drawing/2014/main" id="{7C0C8260-9252-765F-8AF3-10EA7DC980A9}"/>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5" name="Slide Number Placeholder 4">
            <a:extLst>
              <a:ext uri="{FF2B5EF4-FFF2-40B4-BE49-F238E27FC236}">
                <a16:creationId xmlns:a16="http://schemas.microsoft.com/office/drawing/2014/main" id="{808C3F19-597A-A196-3C9E-C45D0F9104AD}"/>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2990076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57663C-D9EF-DAB8-4884-6694C4DEE8EE}"/>
              </a:ext>
            </a:extLst>
          </p:cNvPr>
          <p:cNvSpPr>
            <a:spLocks noGrp="1"/>
          </p:cNvSpPr>
          <p:nvPr>
            <p:ph type="dt" sz="half" idx="10"/>
          </p:nvPr>
        </p:nvSpPr>
        <p:spPr/>
        <p:txBody>
          <a:bodyPr/>
          <a:lstStyle/>
          <a:p>
            <a:fld id="{DE597CA1-4714-AA4F-ABB3-56CD1E54FFEB}" type="datetime2">
              <a:rPr lang="en-US" smtClean="0"/>
              <a:t>Saturday, January 14, 2023</a:t>
            </a:fld>
            <a:endParaRPr lang="en-IL"/>
          </a:p>
        </p:txBody>
      </p:sp>
      <p:sp>
        <p:nvSpPr>
          <p:cNvPr id="3" name="Footer Placeholder 2">
            <a:extLst>
              <a:ext uri="{FF2B5EF4-FFF2-40B4-BE49-F238E27FC236}">
                <a16:creationId xmlns:a16="http://schemas.microsoft.com/office/drawing/2014/main" id="{9F584D2E-7E1F-B53E-4D6D-D1416D5CBC3D}"/>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4" name="Slide Number Placeholder 3">
            <a:extLst>
              <a:ext uri="{FF2B5EF4-FFF2-40B4-BE49-F238E27FC236}">
                <a16:creationId xmlns:a16="http://schemas.microsoft.com/office/drawing/2014/main" id="{43B9794F-A72B-6613-2760-202F3F44E727}"/>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1125934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9412-6B7A-9076-E8BA-30DAED31C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0F5D4494-EA50-FDBE-326C-FAD722ED73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6E15E87D-67CA-A503-C8E3-1C821087E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EDBFB1-CEF8-5FBA-B0D8-6850582D3403}"/>
              </a:ext>
            </a:extLst>
          </p:cNvPr>
          <p:cNvSpPr>
            <a:spLocks noGrp="1"/>
          </p:cNvSpPr>
          <p:nvPr>
            <p:ph type="dt" sz="half" idx="10"/>
          </p:nvPr>
        </p:nvSpPr>
        <p:spPr/>
        <p:txBody>
          <a:bodyPr/>
          <a:lstStyle/>
          <a:p>
            <a:fld id="{379E8E2F-B1D5-5144-AEBA-20E145EC1DF5}" type="datetime2">
              <a:rPr lang="en-US" smtClean="0"/>
              <a:t>Saturday, January 14, 2023</a:t>
            </a:fld>
            <a:endParaRPr lang="en-IL"/>
          </a:p>
        </p:txBody>
      </p:sp>
      <p:sp>
        <p:nvSpPr>
          <p:cNvPr id="6" name="Footer Placeholder 5">
            <a:extLst>
              <a:ext uri="{FF2B5EF4-FFF2-40B4-BE49-F238E27FC236}">
                <a16:creationId xmlns:a16="http://schemas.microsoft.com/office/drawing/2014/main" id="{C6E45CDD-F353-1B03-C53D-0ED60E2B1B8B}"/>
              </a:ext>
            </a:extLst>
          </p:cNvPr>
          <p:cNvSpPr>
            <a:spLocks noGrp="1"/>
          </p:cNvSpPr>
          <p:nvPr>
            <p:ph type="ftr" sz="quarter" idx="11"/>
          </p:nvPr>
        </p:nvSpPr>
        <p:spPr/>
        <p:txBody>
          <a:bodyPr/>
          <a:lstStyle/>
          <a:p>
            <a:r>
              <a:rPr lang="en-US" dirty="0"/>
              <a:t>Tom Shabalin, Nachshon Bar Sela and Shani Vahab.</a:t>
            </a:r>
            <a:endParaRPr lang="en-IL" dirty="0"/>
          </a:p>
        </p:txBody>
      </p:sp>
      <p:sp>
        <p:nvSpPr>
          <p:cNvPr id="7" name="Slide Number Placeholder 6">
            <a:extLst>
              <a:ext uri="{FF2B5EF4-FFF2-40B4-BE49-F238E27FC236}">
                <a16:creationId xmlns:a16="http://schemas.microsoft.com/office/drawing/2014/main" id="{7D384510-DE49-DA29-1B2E-2503A9D7C7FB}"/>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3993616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9A602-2342-B457-20E6-343A64EF12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FDFB59B-4C3F-A332-8BE1-C186E63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AD34907F-1AA6-BCB5-37BE-AFD019DA6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ABB83C-A9B5-9EF5-C665-77D3378ED087}"/>
              </a:ext>
            </a:extLst>
          </p:cNvPr>
          <p:cNvSpPr>
            <a:spLocks noGrp="1"/>
          </p:cNvSpPr>
          <p:nvPr>
            <p:ph type="dt" sz="half" idx="10"/>
          </p:nvPr>
        </p:nvSpPr>
        <p:spPr/>
        <p:txBody>
          <a:bodyPr/>
          <a:lstStyle/>
          <a:p>
            <a:fld id="{FFD37BA5-2C22-3843-AC84-63A56D49814F}" type="datetime2">
              <a:rPr lang="en-US" smtClean="0"/>
              <a:t>Saturday, January 14, 2023</a:t>
            </a:fld>
            <a:endParaRPr lang="en-IL"/>
          </a:p>
        </p:txBody>
      </p:sp>
      <p:sp>
        <p:nvSpPr>
          <p:cNvPr id="6" name="Footer Placeholder 5">
            <a:extLst>
              <a:ext uri="{FF2B5EF4-FFF2-40B4-BE49-F238E27FC236}">
                <a16:creationId xmlns:a16="http://schemas.microsoft.com/office/drawing/2014/main" id="{F268E5A5-D51D-44B6-153B-0452FF1A98BC}"/>
              </a:ext>
            </a:extLst>
          </p:cNvPr>
          <p:cNvSpPr>
            <a:spLocks noGrp="1"/>
          </p:cNvSpPr>
          <p:nvPr>
            <p:ph type="ftr" sz="quarter" idx="11"/>
          </p:nvPr>
        </p:nvSpPr>
        <p:spPr/>
        <p:txBody>
          <a:bodyPr/>
          <a:lstStyle/>
          <a:p>
            <a:r>
              <a:rPr lang="en-US" dirty="0"/>
              <a:t>Tom Shabalin, Nachshon Bar Sela and Shani Vahab.</a:t>
            </a:r>
          </a:p>
        </p:txBody>
      </p:sp>
      <p:sp>
        <p:nvSpPr>
          <p:cNvPr id="7" name="Slide Number Placeholder 6">
            <a:extLst>
              <a:ext uri="{FF2B5EF4-FFF2-40B4-BE49-F238E27FC236}">
                <a16:creationId xmlns:a16="http://schemas.microsoft.com/office/drawing/2014/main" id="{D167197E-A9AC-1253-1E2A-F0F63C40435C}"/>
              </a:ext>
            </a:extLst>
          </p:cNvPr>
          <p:cNvSpPr>
            <a:spLocks noGrp="1"/>
          </p:cNvSpPr>
          <p:nvPr>
            <p:ph type="sldNum" sz="quarter" idx="12"/>
          </p:nvPr>
        </p:nvSpPr>
        <p:spPr/>
        <p:txBody>
          <a:bodyPr/>
          <a:lstStyle/>
          <a:p>
            <a:fld id="{3E3AD468-87BE-954F-81D5-C0F337026A74}" type="slidenum">
              <a:rPr lang="en-IL" smtClean="0"/>
              <a:t>‹#›</a:t>
            </a:fld>
            <a:endParaRPr lang="en-IL"/>
          </a:p>
        </p:txBody>
      </p:sp>
    </p:spTree>
    <p:extLst>
      <p:ext uri="{BB962C8B-B14F-4D97-AF65-F5344CB8AC3E}">
        <p14:creationId xmlns:p14="http://schemas.microsoft.com/office/powerpoint/2010/main" val="1241791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A33A3B-69E1-A35C-75B9-FF3174395B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5FEA37E1-4EBA-0CAD-D9B7-BA4948A2CB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771C398-ECE8-8043-FAE5-69BC54C4A7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24082-31B1-314F-A1F0-72B258CDAA54}" type="datetime2">
              <a:rPr lang="en-US" smtClean="0"/>
              <a:t>Saturday, January 14, 2023</a:t>
            </a:fld>
            <a:endParaRPr lang="en-IL"/>
          </a:p>
        </p:txBody>
      </p:sp>
      <p:sp>
        <p:nvSpPr>
          <p:cNvPr id="5" name="Footer Placeholder 4">
            <a:extLst>
              <a:ext uri="{FF2B5EF4-FFF2-40B4-BE49-F238E27FC236}">
                <a16:creationId xmlns:a16="http://schemas.microsoft.com/office/drawing/2014/main" id="{235DA14A-BF8A-040E-0D73-66EF686DE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Tom Shabalin, Nachshon Bar Sela and Shani Vahab.</a:t>
            </a:r>
            <a:endParaRPr lang="en-IL" dirty="0"/>
          </a:p>
        </p:txBody>
      </p:sp>
      <p:sp>
        <p:nvSpPr>
          <p:cNvPr id="6" name="Slide Number Placeholder 5">
            <a:extLst>
              <a:ext uri="{FF2B5EF4-FFF2-40B4-BE49-F238E27FC236}">
                <a16:creationId xmlns:a16="http://schemas.microsoft.com/office/drawing/2014/main" id="{22C27C6B-A54F-CF76-B33C-47F9920D67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AD468-87BE-954F-81D5-C0F337026A74}" type="slidenum">
              <a:rPr lang="en-IL" smtClean="0"/>
              <a:t>‹#›</a:t>
            </a:fld>
            <a:endParaRPr lang="en-IL"/>
          </a:p>
        </p:txBody>
      </p:sp>
    </p:spTree>
    <p:extLst>
      <p:ext uri="{BB962C8B-B14F-4D97-AF65-F5344CB8AC3E}">
        <p14:creationId xmlns:p14="http://schemas.microsoft.com/office/powerpoint/2010/main" val="551063722"/>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mynextmove.org/profile/summary/49-9092.0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pexels.com/photo/diver-in-water-3041865/"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pexels.com/photo/diver-in-water-304186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pexels.com/photo/diver-in-water-304186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www.pexels.com/photo/diver-in-water-304186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pexels.com/photo/diver-in-water-3041865/"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pexels.com/photo/diver-in-water-304186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pexels.com/photo/diver-in-water-304186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pexels.com/photo/diver-in-water-304186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pexels.com/photo/diver-in-water-304186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pexels.com/photo/diver-in-water-304186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exels.com/photo/diver-in-water-304186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pexels.com/photo/diver-in-water-3041865/"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MightyArty/DiveBuddyBackend" TargetMode="External"/><Relationship Id="rId5" Type="http://schemas.openxmlformats.org/officeDocument/2006/relationships/hyperlink" Target="https://github.com/MightyArty/DiveBuddy.git" TargetMode="External"/><Relationship Id="rId4" Type="http://schemas.openxmlformats.org/officeDocument/2006/relationships/hyperlink" Target="https://www.pexels.com/photo/diver-in-water-304186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diver-in-water-304186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pexels.com/photo/diver-in-water-304186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pexels.com/photo/diver-in-water-304186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pexels.com/photo/diver-in-water-304186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pexels.com/photo/diver-in-water-304186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pexels.com/photo/diver-in-water-304186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pexels.com/photo/diver-in-water-304186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port, outdoor, swimming, water sport&#10;&#10;Description automatically generated">
            <a:extLst>
              <a:ext uri="{FF2B5EF4-FFF2-40B4-BE49-F238E27FC236}">
                <a16:creationId xmlns:a16="http://schemas.microsoft.com/office/drawing/2014/main" id="{3EA0A2B9-5B52-30B6-E3D7-44DB3E31E9BA}"/>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l="25"/>
          <a:stretch/>
        </p:blipFill>
        <p:spPr>
          <a:xfrm>
            <a:off x="20" y="10"/>
            <a:ext cx="12188932" cy="6857991"/>
          </a:xfrm>
          <a:prstGeom prst="rect">
            <a:avLst/>
          </a:prstGeom>
        </p:spPr>
      </p:pic>
      <p:sp>
        <p:nvSpPr>
          <p:cNvPr id="2" name="Title 1">
            <a:extLst>
              <a:ext uri="{FF2B5EF4-FFF2-40B4-BE49-F238E27FC236}">
                <a16:creationId xmlns:a16="http://schemas.microsoft.com/office/drawing/2014/main" id="{816E00FD-AF1D-CF77-100B-A9E52B2A9BE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Dive Buddy</a:t>
            </a:r>
          </a:p>
        </p:txBody>
      </p:sp>
      <p:sp>
        <p:nvSpPr>
          <p:cNvPr id="3" name="Content Placeholder 2">
            <a:extLst>
              <a:ext uri="{FF2B5EF4-FFF2-40B4-BE49-F238E27FC236}">
                <a16:creationId xmlns:a16="http://schemas.microsoft.com/office/drawing/2014/main" id="{DBB7AF54-5D17-421D-A8E6-6BB48A8A75FC}"/>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2400">
                <a:solidFill>
                  <a:srgbClr val="FFFFFF"/>
                </a:solidFill>
              </a:rPr>
              <a:t>Your diving school application</a:t>
            </a: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26EDE7D-E300-0865-6774-2F94293E2FE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dirty="0">
                <a:solidFill>
                  <a:srgbClr val="FFFFFF"/>
                </a:solidFill>
                <a:latin typeface="Calibri" panose="020F0502020204030204"/>
                <a:ea typeface="+mn-ea"/>
                <a:cs typeface="+mn-cs"/>
              </a:rPr>
              <a:t>By Tom </a:t>
            </a:r>
            <a:r>
              <a:rPr lang="en-US" kern="1200" dirty="0" err="1">
                <a:solidFill>
                  <a:srgbClr val="FFFFFF"/>
                </a:solidFill>
                <a:latin typeface="Calibri" panose="020F0502020204030204"/>
                <a:ea typeface="+mn-ea"/>
                <a:cs typeface="+mn-cs"/>
              </a:rPr>
              <a:t>Shabalin</a:t>
            </a:r>
            <a:r>
              <a:rPr lang="en-US" kern="1200" dirty="0">
                <a:solidFill>
                  <a:srgbClr val="FFFFFF"/>
                </a:solidFill>
                <a:latin typeface="Calibri" panose="020F0502020204030204"/>
                <a:ea typeface="+mn-ea"/>
                <a:cs typeface="+mn-cs"/>
              </a:rPr>
              <a:t>, </a:t>
            </a:r>
            <a:r>
              <a:rPr lang="en-US" kern="1200" dirty="0" err="1">
                <a:solidFill>
                  <a:srgbClr val="FFFFFF"/>
                </a:solidFill>
                <a:latin typeface="Calibri" panose="020F0502020204030204"/>
                <a:ea typeface="+mn-ea"/>
                <a:cs typeface="+mn-cs"/>
              </a:rPr>
              <a:t>Nachshon</a:t>
            </a:r>
            <a:r>
              <a:rPr lang="en-US" kern="1200" dirty="0">
                <a:solidFill>
                  <a:srgbClr val="FFFFFF"/>
                </a:solidFill>
                <a:latin typeface="Calibri" panose="020F0502020204030204"/>
                <a:ea typeface="+mn-ea"/>
                <a:cs typeface="+mn-cs"/>
              </a:rPr>
              <a:t> Bar Sela and Shani </a:t>
            </a:r>
            <a:r>
              <a:rPr lang="en-US" kern="1200" dirty="0" err="1">
                <a:solidFill>
                  <a:srgbClr val="FFFFFF"/>
                </a:solidFill>
                <a:latin typeface="Calibri" panose="020F0502020204030204"/>
                <a:ea typeface="+mn-ea"/>
                <a:cs typeface="+mn-cs"/>
              </a:rPr>
              <a:t>Vahav</a:t>
            </a:r>
            <a:r>
              <a:rPr lang="en-US" kern="1200" dirty="0">
                <a:solidFill>
                  <a:srgbClr val="FFFFFF"/>
                </a:solidFill>
                <a:latin typeface="Calibri" panose="020F0502020204030204"/>
                <a:ea typeface="+mn-ea"/>
                <a:cs typeface="+mn-cs"/>
              </a:rPr>
              <a:t>.</a:t>
            </a:r>
          </a:p>
        </p:txBody>
      </p:sp>
      <p:sp>
        <p:nvSpPr>
          <p:cNvPr id="5" name="Slide Number Placeholder 4">
            <a:extLst>
              <a:ext uri="{FF2B5EF4-FFF2-40B4-BE49-F238E27FC236}">
                <a16:creationId xmlns:a16="http://schemas.microsoft.com/office/drawing/2014/main" id="{DA224FF4-08FA-0AA4-3B29-4C3C191B7D3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E3AD468-87BE-954F-81D5-C0F337026A74}"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spTree>
    <p:extLst>
      <p:ext uri="{BB962C8B-B14F-4D97-AF65-F5344CB8AC3E}">
        <p14:creationId xmlns:p14="http://schemas.microsoft.com/office/powerpoint/2010/main" val="41842317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System description</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lgn="ctr">
              <a:buNone/>
            </a:pPr>
            <a:r>
              <a:rPr lang="en-IL" dirty="0"/>
              <a:t>In the next couple of slides, we will show you the main pages of our application and what each page </a:t>
            </a:r>
            <a:r>
              <a:rPr lang="en-US" dirty="0"/>
              <a:t>stands</a:t>
            </a:r>
            <a:r>
              <a:rPr lang="en-IL" dirty="0"/>
              <a:t> for.</a:t>
            </a: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10</a:t>
            </a:fld>
            <a:endParaRPr lang="en-IL" dirty="0">
              <a:solidFill>
                <a:srgbClr val="FFFFFF"/>
              </a:solidFill>
            </a:endParaRPr>
          </a:p>
        </p:txBody>
      </p:sp>
    </p:spTree>
    <p:extLst>
      <p:ext uri="{BB962C8B-B14F-4D97-AF65-F5344CB8AC3E}">
        <p14:creationId xmlns:p14="http://schemas.microsoft.com/office/powerpoint/2010/main" val="282742172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Login and Register</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lgn="ctr">
              <a:buNone/>
            </a:pP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11</a:t>
            </a:fld>
            <a:endParaRPr lang="en-IL" dirty="0">
              <a:solidFill>
                <a:srgbClr val="FFFFFF"/>
              </a:solidFill>
            </a:endParaRPr>
          </a:p>
        </p:txBody>
      </p:sp>
      <p:pic>
        <p:nvPicPr>
          <p:cNvPr id="6" name="Picture 5" descr="A screenshot of a computer&#10;&#10;Description automatically generated with low confidence">
            <a:extLst>
              <a:ext uri="{FF2B5EF4-FFF2-40B4-BE49-F238E27FC236}">
                <a16:creationId xmlns:a16="http://schemas.microsoft.com/office/drawing/2014/main" id="{629BC03A-3CFD-30E6-9B79-8F1E36168325}"/>
              </a:ext>
            </a:extLst>
          </p:cNvPr>
          <p:cNvPicPr>
            <a:picLocks noChangeAspect="1"/>
          </p:cNvPicPr>
          <p:nvPr/>
        </p:nvPicPr>
        <p:blipFill>
          <a:blip r:embed="rId5"/>
          <a:stretch>
            <a:fillRect/>
          </a:stretch>
        </p:blipFill>
        <p:spPr>
          <a:xfrm>
            <a:off x="830476" y="1390389"/>
            <a:ext cx="2377505" cy="4786574"/>
          </a:xfrm>
          <a:prstGeom prst="rect">
            <a:avLst/>
          </a:prstGeom>
        </p:spPr>
      </p:pic>
      <p:pic>
        <p:nvPicPr>
          <p:cNvPr id="9" name="Picture 8" descr="A picture containing text, screenshot&#10;&#10;Description automatically generated">
            <a:extLst>
              <a:ext uri="{FF2B5EF4-FFF2-40B4-BE49-F238E27FC236}">
                <a16:creationId xmlns:a16="http://schemas.microsoft.com/office/drawing/2014/main" id="{099098E9-82D7-AEB9-AA84-C788E8A5A8DB}"/>
              </a:ext>
            </a:extLst>
          </p:cNvPr>
          <p:cNvPicPr>
            <a:picLocks noChangeAspect="1"/>
          </p:cNvPicPr>
          <p:nvPr/>
        </p:nvPicPr>
        <p:blipFill>
          <a:blip r:embed="rId6"/>
          <a:stretch>
            <a:fillRect/>
          </a:stretch>
        </p:blipFill>
        <p:spPr>
          <a:xfrm>
            <a:off x="8984019" y="1390390"/>
            <a:ext cx="2377505" cy="4786573"/>
          </a:xfrm>
          <a:prstGeom prst="rect">
            <a:avLst/>
          </a:prstGeom>
        </p:spPr>
      </p:pic>
      <p:sp>
        <p:nvSpPr>
          <p:cNvPr id="15" name="TextBox 14">
            <a:extLst>
              <a:ext uri="{FF2B5EF4-FFF2-40B4-BE49-F238E27FC236}">
                <a16:creationId xmlns:a16="http://schemas.microsoft.com/office/drawing/2014/main" id="{7AFD4F3C-E0C9-EDC9-5E9E-9D1BC2163CC0}"/>
              </a:ext>
            </a:extLst>
          </p:cNvPr>
          <p:cNvSpPr txBox="1"/>
          <p:nvPr/>
        </p:nvSpPr>
        <p:spPr>
          <a:xfrm>
            <a:off x="3463447" y="1390389"/>
            <a:ext cx="2286000" cy="1754326"/>
          </a:xfrm>
          <a:prstGeom prst="rect">
            <a:avLst/>
          </a:prstGeom>
          <a:noFill/>
        </p:spPr>
        <p:txBody>
          <a:bodyPr wrap="square" rtlCol="0">
            <a:spAutoFit/>
          </a:bodyPr>
          <a:lstStyle/>
          <a:p>
            <a:r>
              <a:rPr lang="en-IL" dirty="0"/>
              <a:t>Here you can Login with existing account, and if you don’t have an account – just hit the ‘Register Here’ button</a:t>
            </a:r>
          </a:p>
        </p:txBody>
      </p:sp>
      <p:sp>
        <p:nvSpPr>
          <p:cNvPr id="17" name="TextBox 16">
            <a:extLst>
              <a:ext uri="{FF2B5EF4-FFF2-40B4-BE49-F238E27FC236}">
                <a16:creationId xmlns:a16="http://schemas.microsoft.com/office/drawing/2014/main" id="{DFDAC593-53C0-CD9E-852C-BAEC857B78BF}"/>
              </a:ext>
            </a:extLst>
          </p:cNvPr>
          <p:cNvSpPr txBox="1"/>
          <p:nvPr/>
        </p:nvSpPr>
        <p:spPr>
          <a:xfrm>
            <a:off x="6486394" y="1670311"/>
            <a:ext cx="2209140" cy="1477328"/>
          </a:xfrm>
          <a:prstGeom prst="rect">
            <a:avLst/>
          </a:prstGeom>
          <a:noFill/>
        </p:spPr>
        <p:txBody>
          <a:bodyPr wrap="square" rtlCol="0">
            <a:spAutoFit/>
          </a:bodyPr>
          <a:lstStyle/>
          <a:p>
            <a:r>
              <a:rPr lang="en-IL" dirty="0"/>
              <a:t>Here just fill </a:t>
            </a:r>
            <a:r>
              <a:rPr lang="en-US" dirty="0"/>
              <a:t>in </a:t>
            </a:r>
            <a:r>
              <a:rPr lang="en-IL" dirty="0"/>
              <a:t>your basic information:</a:t>
            </a:r>
            <a:br>
              <a:rPr lang="en-IL" dirty="0"/>
            </a:br>
            <a:r>
              <a:rPr lang="en-IL" dirty="0"/>
              <a:t>name, email, id, title (</a:t>
            </a:r>
            <a:r>
              <a:rPr lang="en-US" dirty="0"/>
              <a:t>instructor/student</a:t>
            </a:r>
            <a:r>
              <a:rPr lang="en-IL" dirty="0"/>
              <a:t>)</a:t>
            </a:r>
            <a:r>
              <a:rPr lang="en-US" dirty="0"/>
              <a:t>,</a:t>
            </a:r>
            <a:r>
              <a:rPr lang="en-IL" dirty="0"/>
              <a:t> and set a password</a:t>
            </a:r>
          </a:p>
        </p:txBody>
      </p:sp>
      <p:sp>
        <p:nvSpPr>
          <p:cNvPr id="22" name="Curved Right Arrow 21">
            <a:extLst>
              <a:ext uri="{FF2B5EF4-FFF2-40B4-BE49-F238E27FC236}">
                <a16:creationId xmlns:a16="http://schemas.microsoft.com/office/drawing/2014/main" id="{DC37DD24-9943-3FFB-35BE-475D0DE2A010}"/>
              </a:ext>
            </a:extLst>
          </p:cNvPr>
          <p:cNvSpPr/>
          <p:nvPr/>
        </p:nvSpPr>
        <p:spPr>
          <a:xfrm rot="18851721">
            <a:off x="7515172" y="3220187"/>
            <a:ext cx="970767" cy="1799523"/>
          </a:xfrm>
          <a:prstGeom prst="curvedRightArrow">
            <a:avLst>
              <a:gd name="adj1" fmla="val 15495"/>
              <a:gd name="adj2" fmla="val 50000"/>
              <a:gd name="adj3" fmla="val 28125"/>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23" name="Curved Left Arrow 22">
            <a:extLst>
              <a:ext uri="{FF2B5EF4-FFF2-40B4-BE49-F238E27FC236}">
                <a16:creationId xmlns:a16="http://schemas.microsoft.com/office/drawing/2014/main" id="{9C6E6B44-782F-CBED-3972-9F1782CD9A27}"/>
              </a:ext>
            </a:extLst>
          </p:cNvPr>
          <p:cNvSpPr/>
          <p:nvPr/>
        </p:nvSpPr>
        <p:spPr>
          <a:xfrm rot="2965083">
            <a:off x="3748946" y="3166600"/>
            <a:ext cx="841228" cy="1702949"/>
          </a:xfrm>
          <a:prstGeom prst="curvedLeftArrow">
            <a:avLst>
              <a:gd name="adj1" fmla="val 17487"/>
              <a:gd name="adj2" fmla="val 49252"/>
              <a:gd name="adj3" fmla="val 33313"/>
            </a:avLst>
          </a:prstGeom>
          <a:solidFill>
            <a:schemeClr val="tx1"/>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1"/>
              </a:solidFill>
            </a:endParaRPr>
          </a:p>
        </p:txBody>
      </p:sp>
      <p:sp>
        <p:nvSpPr>
          <p:cNvPr id="4" name="TextBox 3">
            <a:extLst>
              <a:ext uri="{FF2B5EF4-FFF2-40B4-BE49-F238E27FC236}">
                <a16:creationId xmlns:a16="http://schemas.microsoft.com/office/drawing/2014/main" id="{3F611DC2-2FCF-50F9-E142-B5E1D41421C1}"/>
              </a:ext>
            </a:extLst>
          </p:cNvPr>
          <p:cNvSpPr txBox="1"/>
          <p:nvPr/>
        </p:nvSpPr>
        <p:spPr>
          <a:xfrm>
            <a:off x="3755499" y="4712743"/>
            <a:ext cx="4681002" cy="923330"/>
          </a:xfrm>
          <a:prstGeom prst="rect">
            <a:avLst/>
          </a:prstGeom>
          <a:noFill/>
        </p:spPr>
        <p:txBody>
          <a:bodyPr wrap="square" rtlCol="0">
            <a:spAutoFit/>
          </a:bodyPr>
          <a:lstStyle/>
          <a:p>
            <a:r>
              <a:rPr lang="en-IL" dirty="0"/>
              <a:t>When you try to </a:t>
            </a:r>
            <a:r>
              <a:rPr lang="en-US" dirty="0"/>
              <a:t>log in</a:t>
            </a:r>
            <a:r>
              <a:rPr lang="en-IL" dirty="0"/>
              <a:t>, we check the input in our database (Firebase). If there is a match -&gt; you will be transfer</a:t>
            </a:r>
            <a:r>
              <a:rPr lang="en-US" dirty="0"/>
              <a:t>r</a:t>
            </a:r>
            <a:r>
              <a:rPr lang="en-IL" dirty="0"/>
              <a:t>ed inside.</a:t>
            </a:r>
          </a:p>
        </p:txBody>
      </p:sp>
    </p:spTree>
    <p:extLst>
      <p:ext uri="{BB962C8B-B14F-4D97-AF65-F5344CB8AC3E}">
        <p14:creationId xmlns:p14="http://schemas.microsoft.com/office/powerpoint/2010/main" val="70778508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Instructor Page</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lgn="ctr">
              <a:buNone/>
            </a:pP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12</a:t>
            </a:fld>
            <a:endParaRPr lang="en-IL" dirty="0">
              <a:solidFill>
                <a:srgbClr val="FFFFFF"/>
              </a:solidFill>
            </a:endParaRPr>
          </a:p>
        </p:txBody>
      </p:sp>
      <p:pic>
        <p:nvPicPr>
          <p:cNvPr id="8" name="Picture 7" descr="Text&#10;&#10;Description automatically generated with medium confidence">
            <a:extLst>
              <a:ext uri="{FF2B5EF4-FFF2-40B4-BE49-F238E27FC236}">
                <a16:creationId xmlns:a16="http://schemas.microsoft.com/office/drawing/2014/main" id="{53C29B95-2F7C-7AB4-79D5-F07A5B548EA3}"/>
              </a:ext>
            </a:extLst>
          </p:cNvPr>
          <p:cNvPicPr>
            <a:picLocks noChangeAspect="1"/>
          </p:cNvPicPr>
          <p:nvPr/>
        </p:nvPicPr>
        <p:blipFill>
          <a:blip r:embed="rId5"/>
          <a:stretch>
            <a:fillRect/>
          </a:stretch>
        </p:blipFill>
        <p:spPr>
          <a:xfrm>
            <a:off x="4981461" y="1561814"/>
            <a:ext cx="2229078" cy="4931061"/>
          </a:xfrm>
          <a:prstGeom prst="rect">
            <a:avLst/>
          </a:prstGeom>
        </p:spPr>
      </p:pic>
      <p:sp>
        <p:nvSpPr>
          <p:cNvPr id="19" name="Right Arrow 18">
            <a:extLst>
              <a:ext uri="{FF2B5EF4-FFF2-40B4-BE49-F238E27FC236}">
                <a16:creationId xmlns:a16="http://schemas.microsoft.com/office/drawing/2014/main" id="{EAF90E09-4F51-EC34-019B-CD9C3C27A727}"/>
              </a:ext>
            </a:extLst>
          </p:cNvPr>
          <p:cNvSpPr/>
          <p:nvPr/>
        </p:nvSpPr>
        <p:spPr>
          <a:xfrm>
            <a:off x="7028912" y="3328792"/>
            <a:ext cx="1319686" cy="291230"/>
          </a:xfrm>
          <a:prstGeom prst="rightArrow">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 name="TextBox 19">
            <a:extLst>
              <a:ext uri="{FF2B5EF4-FFF2-40B4-BE49-F238E27FC236}">
                <a16:creationId xmlns:a16="http://schemas.microsoft.com/office/drawing/2014/main" id="{37A2D558-9D79-65C9-9FB3-B0B3E9148A8F}"/>
              </a:ext>
            </a:extLst>
          </p:cNvPr>
          <p:cNvSpPr txBox="1"/>
          <p:nvPr/>
        </p:nvSpPr>
        <p:spPr>
          <a:xfrm>
            <a:off x="8460777" y="3289741"/>
            <a:ext cx="3150850" cy="369332"/>
          </a:xfrm>
          <a:prstGeom prst="rect">
            <a:avLst/>
          </a:prstGeom>
          <a:noFill/>
        </p:spPr>
        <p:txBody>
          <a:bodyPr wrap="square" rtlCol="0">
            <a:spAutoFit/>
          </a:bodyPr>
          <a:lstStyle/>
          <a:p>
            <a:r>
              <a:rPr lang="en-IL" dirty="0"/>
              <a:t>Access to the students dive log</a:t>
            </a:r>
          </a:p>
        </p:txBody>
      </p:sp>
      <p:sp>
        <p:nvSpPr>
          <p:cNvPr id="21" name="Right Arrow 20">
            <a:extLst>
              <a:ext uri="{FF2B5EF4-FFF2-40B4-BE49-F238E27FC236}">
                <a16:creationId xmlns:a16="http://schemas.microsoft.com/office/drawing/2014/main" id="{CDD4301E-FAAE-AA87-A1AA-E53311773CE3}"/>
              </a:ext>
            </a:extLst>
          </p:cNvPr>
          <p:cNvSpPr/>
          <p:nvPr/>
        </p:nvSpPr>
        <p:spPr>
          <a:xfrm rot="10800000">
            <a:off x="4143261" y="4220228"/>
            <a:ext cx="1319686" cy="291230"/>
          </a:xfrm>
          <a:prstGeom prst="rightArrow">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TextBox 21">
            <a:extLst>
              <a:ext uri="{FF2B5EF4-FFF2-40B4-BE49-F238E27FC236}">
                <a16:creationId xmlns:a16="http://schemas.microsoft.com/office/drawing/2014/main" id="{399E0993-87CE-E89B-BB44-320D646AFE10}"/>
              </a:ext>
            </a:extLst>
          </p:cNvPr>
          <p:cNvSpPr txBox="1"/>
          <p:nvPr/>
        </p:nvSpPr>
        <p:spPr>
          <a:xfrm>
            <a:off x="1117544" y="4042677"/>
            <a:ext cx="3332594" cy="646331"/>
          </a:xfrm>
          <a:prstGeom prst="rect">
            <a:avLst/>
          </a:prstGeom>
          <a:noFill/>
        </p:spPr>
        <p:txBody>
          <a:bodyPr wrap="square" rtlCol="0">
            <a:spAutoFit/>
          </a:bodyPr>
          <a:lstStyle/>
          <a:p>
            <a:r>
              <a:rPr lang="en-IL" dirty="0"/>
              <a:t>Access to the Schedule, where the instructor can add events</a:t>
            </a:r>
          </a:p>
        </p:txBody>
      </p:sp>
      <p:sp>
        <p:nvSpPr>
          <p:cNvPr id="23" name="Right Arrow 22">
            <a:extLst>
              <a:ext uri="{FF2B5EF4-FFF2-40B4-BE49-F238E27FC236}">
                <a16:creationId xmlns:a16="http://schemas.microsoft.com/office/drawing/2014/main" id="{3FDC5F24-A4EA-675E-6C28-C518750E7ED4}"/>
              </a:ext>
            </a:extLst>
          </p:cNvPr>
          <p:cNvSpPr/>
          <p:nvPr/>
        </p:nvSpPr>
        <p:spPr>
          <a:xfrm>
            <a:off x="7028912" y="5123189"/>
            <a:ext cx="1319686" cy="291230"/>
          </a:xfrm>
          <a:prstGeom prst="rightArrow">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TextBox 23">
            <a:extLst>
              <a:ext uri="{FF2B5EF4-FFF2-40B4-BE49-F238E27FC236}">
                <a16:creationId xmlns:a16="http://schemas.microsoft.com/office/drawing/2014/main" id="{DB2F0B8A-9DE3-B3BD-00A4-BFDD5D4108C0}"/>
              </a:ext>
            </a:extLst>
          </p:cNvPr>
          <p:cNvSpPr txBox="1"/>
          <p:nvPr/>
        </p:nvSpPr>
        <p:spPr>
          <a:xfrm>
            <a:off x="8460777" y="4814254"/>
            <a:ext cx="3424346" cy="1200329"/>
          </a:xfrm>
          <a:prstGeom prst="rect">
            <a:avLst/>
          </a:prstGeom>
          <a:noFill/>
        </p:spPr>
        <p:txBody>
          <a:bodyPr wrap="square" rtlCol="0">
            <a:spAutoFit/>
          </a:bodyPr>
          <a:lstStyle/>
          <a:p>
            <a:r>
              <a:rPr lang="en-IL" dirty="0"/>
              <a:t>Access to the Forum, where the instructor can send and read messages from other dive school members</a:t>
            </a:r>
          </a:p>
        </p:txBody>
      </p:sp>
      <p:sp>
        <p:nvSpPr>
          <p:cNvPr id="25" name="Right Arrow 24">
            <a:extLst>
              <a:ext uri="{FF2B5EF4-FFF2-40B4-BE49-F238E27FC236}">
                <a16:creationId xmlns:a16="http://schemas.microsoft.com/office/drawing/2014/main" id="{04DE1273-7905-59DE-5EE3-D506D5C28794}"/>
              </a:ext>
            </a:extLst>
          </p:cNvPr>
          <p:cNvSpPr/>
          <p:nvPr/>
        </p:nvSpPr>
        <p:spPr>
          <a:xfrm rot="10800000">
            <a:off x="4143261" y="5974508"/>
            <a:ext cx="1319686" cy="291230"/>
          </a:xfrm>
          <a:prstGeom prst="rightArrow">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TextBox 25">
            <a:extLst>
              <a:ext uri="{FF2B5EF4-FFF2-40B4-BE49-F238E27FC236}">
                <a16:creationId xmlns:a16="http://schemas.microsoft.com/office/drawing/2014/main" id="{4E218BB3-4519-E2B3-50C6-08A988A8C0AF}"/>
              </a:ext>
            </a:extLst>
          </p:cNvPr>
          <p:cNvSpPr txBox="1"/>
          <p:nvPr/>
        </p:nvSpPr>
        <p:spPr>
          <a:xfrm>
            <a:off x="1224835" y="5658458"/>
            <a:ext cx="2862336" cy="923330"/>
          </a:xfrm>
          <a:prstGeom prst="rect">
            <a:avLst/>
          </a:prstGeom>
          <a:noFill/>
        </p:spPr>
        <p:txBody>
          <a:bodyPr wrap="square" rtlCol="0">
            <a:spAutoFit/>
          </a:bodyPr>
          <a:lstStyle/>
          <a:p>
            <a:r>
              <a:rPr lang="en-IL" dirty="0"/>
              <a:t>And </a:t>
            </a:r>
            <a:r>
              <a:rPr lang="en-US" dirty="0"/>
              <a:t>of course,</a:t>
            </a:r>
            <a:r>
              <a:rPr lang="en-IL" dirty="0"/>
              <a:t> the logout button that </a:t>
            </a:r>
            <a:r>
              <a:rPr lang="en-US" dirty="0"/>
              <a:t>sends</a:t>
            </a:r>
            <a:r>
              <a:rPr lang="en-IL" dirty="0"/>
              <a:t> you back to the login page</a:t>
            </a:r>
          </a:p>
        </p:txBody>
      </p:sp>
    </p:spTree>
    <p:extLst>
      <p:ext uri="{BB962C8B-B14F-4D97-AF65-F5344CB8AC3E}">
        <p14:creationId xmlns:p14="http://schemas.microsoft.com/office/powerpoint/2010/main" val="374658509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Student Page</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lgn="ctr">
              <a:buNone/>
            </a:pP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13</a:t>
            </a:fld>
            <a:endParaRPr lang="en-IL" dirty="0">
              <a:solidFill>
                <a:srgbClr val="FFFFFF"/>
              </a:solidFill>
            </a:endParaRPr>
          </a:p>
        </p:txBody>
      </p:sp>
      <p:pic>
        <p:nvPicPr>
          <p:cNvPr id="6" name="Picture 5" descr="Graphical user interface&#10;&#10;Description automatically generated">
            <a:extLst>
              <a:ext uri="{FF2B5EF4-FFF2-40B4-BE49-F238E27FC236}">
                <a16:creationId xmlns:a16="http://schemas.microsoft.com/office/drawing/2014/main" id="{FB76DB02-1287-C487-6957-B122E23742BA}"/>
              </a:ext>
            </a:extLst>
          </p:cNvPr>
          <p:cNvPicPr>
            <a:picLocks noChangeAspect="1"/>
          </p:cNvPicPr>
          <p:nvPr/>
        </p:nvPicPr>
        <p:blipFill>
          <a:blip r:embed="rId5"/>
          <a:stretch>
            <a:fillRect/>
          </a:stretch>
        </p:blipFill>
        <p:spPr>
          <a:xfrm>
            <a:off x="4883086" y="1377091"/>
            <a:ext cx="2425828" cy="5248405"/>
          </a:xfrm>
          <a:prstGeom prst="rect">
            <a:avLst/>
          </a:prstGeom>
        </p:spPr>
      </p:pic>
      <p:sp>
        <p:nvSpPr>
          <p:cNvPr id="8" name="Left Arrow 7">
            <a:extLst>
              <a:ext uri="{FF2B5EF4-FFF2-40B4-BE49-F238E27FC236}">
                <a16:creationId xmlns:a16="http://schemas.microsoft.com/office/drawing/2014/main" id="{4B36FAFF-CA9C-A2E7-9E31-96B083FC8336}"/>
              </a:ext>
            </a:extLst>
          </p:cNvPr>
          <p:cNvSpPr/>
          <p:nvPr/>
        </p:nvSpPr>
        <p:spPr>
          <a:xfrm rot="20886913">
            <a:off x="6869978" y="3097591"/>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278DE801-9571-EC67-8178-A644521FEBA4}"/>
              </a:ext>
            </a:extLst>
          </p:cNvPr>
          <p:cNvPicPr>
            <a:picLocks noChangeAspect="1"/>
          </p:cNvPicPr>
          <p:nvPr/>
        </p:nvPicPr>
        <p:blipFill>
          <a:blip r:embed="rId6"/>
          <a:stretch>
            <a:fillRect/>
          </a:stretch>
        </p:blipFill>
        <p:spPr>
          <a:xfrm>
            <a:off x="8449354" y="2123162"/>
            <a:ext cx="2264035" cy="954394"/>
          </a:xfrm>
          <a:prstGeom prst="rect">
            <a:avLst/>
          </a:prstGeom>
        </p:spPr>
      </p:pic>
      <p:sp>
        <p:nvSpPr>
          <p:cNvPr id="11" name="Left Arrow 10">
            <a:extLst>
              <a:ext uri="{FF2B5EF4-FFF2-40B4-BE49-F238E27FC236}">
                <a16:creationId xmlns:a16="http://schemas.microsoft.com/office/drawing/2014/main" id="{4DBACF7C-7881-A1E3-431B-DFC0707D0E08}"/>
              </a:ext>
            </a:extLst>
          </p:cNvPr>
          <p:cNvSpPr/>
          <p:nvPr/>
        </p:nvSpPr>
        <p:spPr>
          <a:xfrm rot="4405784">
            <a:off x="8979259" y="3413627"/>
            <a:ext cx="1125492"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46A7F9A3-01DE-5B5F-E81D-2962C2CCC38B}"/>
              </a:ext>
            </a:extLst>
          </p:cNvPr>
          <p:cNvSpPr txBox="1"/>
          <p:nvPr/>
        </p:nvSpPr>
        <p:spPr>
          <a:xfrm>
            <a:off x="8542310" y="4001293"/>
            <a:ext cx="2834254" cy="923330"/>
          </a:xfrm>
          <a:prstGeom prst="rect">
            <a:avLst/>
          </a:prstGeom>
          <a:noFill/>
        </p:spPr>
        <p:txBody>
          <a:bodyPr wrap="square" rtlCol="0">
            <a:spAutoFit/>
          </a:bodyPr>
          <a:lstStyle/>
          <a:p>
            <a:r>
              <a:rPr lang="en-IL" dirty="0"/>
              <a:t>Here the student can add a new dive or see his recent dive logs</a:t>
            </a:r>
          </a:p>
        </p:txBody>
      </p:sp>
      <p:sp>
        <p:nvSpPr>
          <p:cNvPr id="4" name="Right Arrow 3">
            <a:extLst>
              <a:ext uri="{FF2B5EF4-FFF2-40B4-BE49-F238E27FC236}">
                <a16:creationId xmlns:a16="http://schemas.microsoft.com/office/drawing/2014/main" id="{D6DD780E-49AF-2909-0BAD-116BEE4D0FB3}"/>
              </a:ext>
            </a:extLst>
          </p:cNvPr>
          <p:cNvSpPr/>
          <p:nvPr/>
        </p:nvSpPr>
        <p:spPr>
          <a:xfrm rot="10800000">
            <a:off x="4090413" y="4219540"/>
            <a:ext cx="1319686" cy="291230"/>
          </a:xfrm>
          <a:prstGeom prst="rightArrow">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TextBox 8">
            <a:extLst>
              <a:ext uri="{FF2B5EF4-FFF2-40B4-BE49-F238E27FC236}">
                <a16:creationId xmlns:a16="http://schemas.microsoft.com/office/drawing/2014/main" id="{E1E6F24D-9DF4-CCE5-15BA-773693C00003}"/>
              </a:ext>
            </a:extLst>
          </p:cNvPr>
          <p:cNvSpPr txBox="1"/>
          <p:nvPr/>
        </p:nvSpPr>
        <p:spPr>
          <a:xfrm>
            <a:off x="1074627" y="3892167"/>
            <a:ext cx="2970258" cy="923330"/>
          </a:xfrm>
          <a:prstGeom prst="rect">
            <a:avLst/>
          </a:prstGeom>
          <a:noFill/>
        </p:spPr>
        <p:txBody>
          <a:bodyPr wrap="square" rtlCol="0">
            <a:spAutoFit/>
          </a:bodyPr>
          <a:lstStyle/>
          <a:p>
            <a:r>
              <a:rPr lang="en-IL" dirty="0"/>
              <a:t>Here the student can see the events that </a:t>
            </a:r>
            <a:r>
              <a:rPr lang="en-US" dirty="0"/>
              <a:t>were</a:t>
            </a:r>
            <a:r>
              <a:rPr lang="en-IL" dirty="0"/>
              <a:t> </a:t>
            </a:r>
            <a:r>
              <a:rPr lang="en-US" dirty="0"/>
              <a:t>submitted</a:t>
            </a:r>
            <a:r>
              <a:rPr lang="en-IL" dirty="0"/>
              <a:t> by the instructors.</a:t>
            </a:r>
          </a:p>
        </p:txBody>
      </p:sp>
      <p:sp>
        <p:nvSpPr>
          <p:cNvPr id="14" name="Right Arrow 13">
            <a:extLst>
              <a:ext uri="{FF2B5EF4-FFF2-40B4-BE49-F238E27FC236}">
                <a16:creationId xmlns:a16="http://schemas.microsoft.com/office/drawing/2014/main" id="{754549E7-B351-4630-1B2A-A027677530B4}"/>
              </a:ext>
            </a:extLst>
          </p:cNvPr>
          <p:cNvSpPr/>
          <p:nvPr/>
        </p:nvSpPr>
        <p:spPr>
          <a:xfrm>
            <a:off x="6720075" y="5189679"/>
            <a:ext cx="1319686" cy="291230"/>
          </a:xfrm>
          <a:prstGeom prst="rightArrow">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TextBox 14">
            <a:extLst>
              <a:ext uri="{FF2B5EF4-FFF2-40B4-BE49-F238E27FC236}">
                <a16:creationId xmlns:a16="http://schemas.microsoft.com/office/drawing/2014/main" id="{200C1916-6BDB-3691-8B00-6DDBB9E4F6D9}"/>
              </a:ext>
            </a:extLst>
          </p:cNvPr>
          <p:cNvSpPr txBox="1"/>
          <p:nvPr/>
        </p:nvSpPr>
        <p:spPr>
          <a:xfrm>
            <a:off x="8292126" y="5014061"/>
            <a:ext cx="3140902" cy="1200329"/>
          </a:xfrm>
          <a:prstGeom prst="rect">
            <a:avLst/>
          </a:prstGeom>
          <a:noFill/>
        </p:spPr>
        <p:txBody>
          <a:bodyPr wrap="square" rtlCol="0">
            <a:spAutoFit/>
          </a:bodyPr>
          <a:lstStyle/>
          <a:p>
            <a:r>
              <a:rPr lang="en-IL" dirty="0"/>
              <a:t>The school forum, where the student can send and read messages that was sent by other school members</a:t>
            </a:r>
          </a:p>
        </p:txBody>
      </p:sp>
      <p:sp>
        <p:nvSpPr>
          <p:cNvPr id="16" name="Right Arrow 15">
            <a:extLst>
              <a:ext uri="{FF2B5EF4-FFF2-40B4-BE49-F238E27FC236}">
                <a16:creationId xmlns:a16="http://schemas.microsoft.com/office/drawing/2014/main" id="{200B0B4B-FD11-3951-F6EE-D97518747FAE}"/>
              </a:ext>
            </a:extLst>
          </p:cNvPr>
          <p:cNvSpPr/>
          <p:nvPr/>
        </p:nvSpPr>
        <p:spPr>
          <a:xfrm rot="10800000">
            <a:off x="4090412" y="6068775"/>
            <a:ext cx="1319686" cy="291230"/>
          </a:xfrm>
          <a:prstGeom prst="rightArrow">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TextBox 16">
            <a:extLst>
              <a:ext uri="{FF2B5EF4-FFF2-40B4-BE49-F238E27FC236}">
                <a16:creationId xmlns:a16="http://schemas.microsoft.com/office/drawing/2014/main" id="{BD4E61CE-7E2E-A94B-DABB-808D3269256A}"/>
              </a:ext>
            </a:extLst>
          </p:cNvPr>
          <p:cNvSpPr txBox="1"/>
          <p:nvPr/>
        </p:nvSpPr>
        <p:spPr>
          <a:xfrm>
            <a:off x="1367529" y="5715298"/>
            <a:ext cx="2619307" cy="923330"/>
          </a:xfrm>
          <a:prstGeom prst="rect">
            <a:avLst/>
          </a:prstGeom>
          <a:noFill/>
        </p:spPr>
        <p:txBody>
          <a:bodyPr wrap="square" rtlCol="0">
            <a:spAutoFit/>
          </a:bodyPr>
          <a:lstStyle/>
          <a:p>
            <a:r>
              <a:rPr lang="en-IL" dirty="0"/>
              <a:t>And </a:t>
            </a:r>
            <a:r>
              <a:rPr lang="en-US" dirty="0"/>
              <a:t>of course</a:t>
            </a:r>
            <a:r>
              <a:rPr lang="en-IL" dirty="0"/>
              <a:t> the logout button that </a:t>
            </a:r>
            <a:r>
              <a:rPr lang="en-US" dirty="0"/>
              <a:t>sends</a:t>
            </a:r>
            <a:r>
              <a:rPr lang="en-IL" dirty="0"/>
              <a:t> you back to the login page</a:t>
            </a:r>
          </a:p>
        </p:txBody>
      </p:sp>
    </p:spTree>
    <p:extLst>
      <p:ext uri="{BB962C8B-B14F-4D97-AF65-F5344CB8AC3E}">
        <p14:creationId xmlns:p14="http://schemas.microsoft.com/office/powerpoint/2010/main" val="32301757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Instructor Page</a:t>
            </a:r>
            <a:br>
              <a:rPr lang="en-US" dirty="0"/>
            </a:br>
            <a:r>
              <a:rPr lang="en-US" dirty="0"/>
              <a:t>Students dive log</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lgn="ctr">
              <a:buNone/>
            </a:pP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14</a:t>
            </a:fld>
            <a:endParaRPr lang="en-IL" dirty="0">
              <a:solidFill>
                <a:srgbClr val="FFFFFF"/>
              </a:solidFill>
            </a:endParaRPr>
          </a:p>
        </p:txBody>
      </p:sp>
      <p:sp>
        <p:nvSpPr>
          <p:cNvPr id="8" name="TextBox 12">
            <a:extLst>
              <a:ext uri="{FF2B5EF4-FFF2-40B4-BE49-F238E27FC236}">
                <a16:creationId xmlns:a16="http://schemas.microsoft.com/office/drawing/2014/main" id="{F2656933-76AF-0190-9E2D-D5784A1FDC87}"/>
              </a:ext>
            </a:extLst>
          </p:cNvPr>
          <p:cNvSpPr txBox="1"/>
          <p:nvPr/>
        </p:nvSpPr>
        <p:spPr>
          <a:xfrm>
            <a:off x="4530892" y="5166627"/>
            <a:ext cx="2834254" cy="646331"/>
          </a:xfrm>
          <a:prstGeom prst="rect">
            <a:avLst/>
          </a:prstGeom>
          <a:noFill/>
        </p:spPr>
        <p:txBody>
          <a:bodyPr wrap="square" rtlCol="0">
            <a:spAutoFit/>
          </a:bodyPr>
          <a:lstStyle/>
          <a:p>
            <a:r>
              <a:rPr lang="en-US" dirty="0"/>
              <a:t>The diving data filled in by the student</a:t>
            </a:r>
            <a:endParaRPr lang="en-IL" dirty="0"/>
          </a:p>
        </p:txBody>
      </p:sp>
      <p:sp>
        <p:nvSpPr>
          <p:cNvPr id="10" name="סוגר מסולסל ימני 9">
            <a:extLst>
              <a:ext uri="{FF2B5EF4-FFF2-40B4-BE49-F238E27FC236}">
                <a16:creationId xmlns:a16="http://schemas.microsoft.com/office/drawing/2014/main" id="{47587290-E2C2-B1A7-6891-AB8E9FB6E524}"/>
              </a:ext>
            </a:extLst>
          </p:cNvPr>
          <p:cNvSpPr/>
          <p:nvPr/>
        </p:nvSpPr>
        <p:spPr>
          <a:xfrm rot="5400000">
            <a:off x="5217569" y="1545573"/>
            <a:ext cx="706709" cy="6500692"/>
          </a:xfrm>
          <a:prstGeom prst="rightBrace">
            <a:avLst/>
          </a:prstGeom>
          <a:noFill/>
          <a:ln w="50800">
            <a:solidFill>
              <a:schemeClr val="tx1"/>
            </a:solidFill>
          </a:ln>
          <a:effectLst>
            <a:glow rad="177800">
              <a:schemeClr val="accent1">
                <a:alpha val="40000"/>
              </a:schemeClr>
            </a:glow>
            <a:outerShdw blurRad="50800" dist="50800" dir="5400000" algn="ctr" rotWithShape="0">
              <a:srgbClr val="000000"/>
            </a:outerShdw>
            <a:reflection stA="0" endPos="65000" dist="190500" dir="5400000" sy="-100000" algn="bl" rotWithShape="0"/>
            <a:softEdge rad="0"/>
          </a:effectLst>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3" name="TextBox 12">
            <a:extLst>
              <a:ext uri="{FF2B5EF4-FFF2-40B4-BE49-F238E27FC236}">
                <a16:creationId xmlns:a16="http://schemas.microsoft.com/office/drawing/2014/main" id="{16A2324F-4A3A-F20A-DFEF-9A262C226DF6}"/>
              </a:ext>
            </a:extLst>
          </p:cNvPr>
          <p:cNvSpPr txBox="1"/>
          <p:nvPr/>
        </p:nvSpPr>
        <p:spPr>
          <a:xfrm>
            <a:off x="9017087" y="944413"/>
            <a:ext cx="2834254" cy="646331"/>
          </a:xfrm>
          <a:prstGeom prst="rect">
            <a:avLst/>
          </a:prstGeom>
          <a:noFill/>
        </p:spPr>
        <p:txBody>
          <a:bodyPr wrap="square" rtlCol="0">
            <a:spAutoFit/>
          </a:bodyPr>
          <a:lstStyle/>
          <a:p>
            <a:r>
              <a:rPr lang="en-US" dirty="0"/>
              <a:t>Here the instructor can confirm\decline the dive</a:t>
            </a:r>
            <a:endParaRPr lang="en-IL" dirty="0"/>
          </a:p>
        </p:txBody>
      </p:sp>
      <p:pic>
        <p:nvPicPr>
          <p:cNvPr id="15" name="תמונה 14">
            <a:extLst>
              <a:ext uri="{FF2B5EF4-FFF2-40B4-BE49-F238E27FC236}">
                <a16:creationId xmlns:a16="http://schemas.microsoft.com/office/drawing/2014/main" id="{77F0382E-0333-4FCD-53DA-8482D4A3F1AB}"/>
              </a:ext>
            </a:extLst>
          </p:cNvPr>
          <p:cNvPicPr>
            <a:picLocks noChangeAspect="1"/>
          </p:cNvPicPr>
          <p:nvPr/>
        </p:nvPicPr>
        <p:blipFill>
          <a:blip r:embed="rId5"/>
          <a:stretch>
            <a:fillRect/>
          </a:stretch>
        </p:blipFill>
        <p:spPr>
          <a:xfrm>
            <a:off x="2170367" y="2170032"/>
            <a:ext cx="7851266" cy="2186805"/>
          </a:xfrm>
          <a:prstGeom prst="rect">
            <a:avLst/>
          </a:prstGeom>
        </p:spPr>
      </p:pic>
      <p:sp>
        <p:nvSpPr>
          <p:cNvPr id="11" name="Left Arrow 7">
            <a:extLst>
              <a:ext uri="{FF2B5EF4-FFF2-40B4-BE49-F238E27FC236}">
                <a16:creationId xmlns:a16="http://schemas.microsoft.com/office/drawing/2014/main" id="{CF50C3DC-DAD4-6C8C-16F2-31649F66983C}"/>
              </a:ext>
            </a:extLst>
          </p:cNvPr>
          <p:cNvSpPr/>
          <p:nvPr/>
        </p:nvSpPr>
        <p:spPr>
          <a:xfrm rot="18732084">
            <a:off x="9516942" y="1973263"/>
            <a:ext cx="1108914" cy="127842"/>
          </a:xfrm>
          <a:prstGeom prst="leftArrow">
            <a:avLst>
              <a:gd name="adj1" fmla="val 50000"/>
              <a:gd name="adj2" fmla="val 103061"/>
            </a:avLst>
          </a:prstGeom>
          <a:solidFill>
            <a:schemeClr val="tx1"/>
          </a:solidFill>
          <a:ln>
            <a:noFill/>
          </a:ln>
          <a:effectLst>
            <a:glow rad="101600">
              <a:schemeClr val="accent3">
                <a:satMod val="175000"/>
                <a:alpha val="40000"/>
              </a:schemeClr>
            </a:glow>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43073619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Schedule</a:t>
            </a:r>
            <a:br>
              <a:rPr lang="en-US" dirty="0"/>
            </a:br>
            <a:r>
              <a:rPr lang="en-US" dirty="0"/>
              <a:t>Instructor view</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lgn="ctr">
              <a:buNone/>
            </a:pP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15</a:t>
            </a:fld>
            <a:endParaRPr lang="en-IL" dirty="0">
              <a:solidFill>
                <a:srgbClr val="FFFFFF"/>
              </a:solidFill>
            </a:endParaRPr>
          </a:p>
        </p:txBody>
      </p:sp>
      <p:sp>
        <p:nvSpPr>
          <p:cNvPr id="9" name="TextBox 8">
            <a:extLst>
              <a:ext uri="{FF2B5EF4-FFF2-40B4-BE49-F238E27FC236}">
                <a16:creationId xmlns:a16="http://schemas.microsoft.com/office/drawing/2014/main" id="{5CEFB169-F8EE-59D5-1B89-91CBF7919ACA}"/>
              </a:ext>
            </a:extLst>
          </p:cNvPr>
          <p:cNvSpPr txBox="1"/>
          <p:nvPr/>
        </p:nvSpPr>
        <p:spPr>
          <a:xfrm>
            <a:off x="8075112" y="1825625"/>
            <a:ext cx="3023992" cy="923330"/>
          </a:xfrm>
          <a:prstGeom prst="rect">
            <a:avLst/>
          </a:prstGeom>
          <a:noFill/>
        </p:spPr>
        <p:txBody>
          <a:bodyPr wrap="square" rtlCol="0">
            <a:spAutoFit/>
          </a:bodyPr>
          <a:lstStyle/>
          <a:p>
            <a:r>
              <a:rPr lang="en-IL" dirty="0"/>
              <a:t>The instructor need to set the title of the event, the start and the end date of the event</a:t>
            </a:r>
          </a:p>
        </p:txBody>
      </p:sp>
      <p:pic>
        <p:nvPicPr>
          <p:cNvPr id="14" name="Picture 13" descr="A picture containing graphical user interface&#10;&#10;Description automatically generated">
            <a:extLst>
              <a:ext uri="{FF2B5EF4-FFF2-40B4-BE49-F238E27FC236}">
                <a16:creationId xmlns:a16="http://schemas.microsoft.com/office/drawing/2014/main" id="{0F89B289-8942-A3A4-93F5-B3E9EC351B10}"/>
              </a:ext>
            </a:extLst>
          </p:cNvPr>
          <p:cNvPicPr>
            <a:picLocks noChangeAspect="1"/>
          </p:cNvPicPr>
          <p:nvPr/>
        </p:nvPicPr>
        <p:blipFill>
          <a:blip r:embed="rId5"/>
          <a:stretch>
            <a:fillRect/>
          </a:stretch>
        </p:blipFill>
        <p:spPr>
          <a:xfrm>
            <a:off x="4933010" y="1690688"/>
            <a:ext cx="2325979" cy="5032375"/>
          </a:xfrm>
          <a:prstGeom prst="rect">
            <a:avLst/>
          </a:prstGeom>
        </p:spPr>
      </p:pic>
      <p:sp>
        <p:nvSpPr>
          <p:cNvPr id="15" name="Left Arrow 14">
            <a:extLst>
              <a:ext uri="{FF2B5EF4-FFF2-40B4-BE49-F238E27FC236}">
                <a16:creationId xmlns:a16="http://schemas.microsoft.com/office/drawing/2014/main" id="{7377F499-93F0-9B8D-79C2-7A20CDED1F6B}"/>
              </a:ext>
            </a:extLst>
          </p:cNvPr>
          <p:cNvSpPr/>
          <p:nvPr/>
        </p:nvSpPr>
        <p:spPr>
          <a:xfrm rot="20886913">
            <a:off x="6600668" y="2431301"/>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Left Arrow 15">
            <a:extLst>
              <a:ext uri="{FF2B5EF4-FFF2-40B4-BE49-F238E27FC236}">
                <a16:creationId xmlns:a16="http://schemas.microsoft.com/office/drawing/2014/main" id="{1833E7C7-FA03-8BBE-D0D0-F8C507CF486B}"/>
              </a:ext>
            </a:extLst>
          </p:cNvPr>
          <p:cNvSpPr/>
          <p:nvPr/>
        </p:nvSpPr>
        <p:spPr>
          <a:xfrm rot="11635666">
            <a:off x="4287136" y="2990612"/>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TextBox 16">
            <a:extLst>
              <a:ext uri="{FF2B5EF4-FFF2-40B4-BE49-F238E27FC236}">
                <a16:creationId xmlns:a16="http://schemas.microsoft.com/office/drawing/2014/main" id="{9D357067-1C78-2C70-19BD-4698A79F0E4C}"/>
              </a:ext>
            </a:extLst>
          </p:cNvPr>
          <p:cNvSpPr txBox="1"/>
          <p:nvPr/>
        </p:nvSpPr>
        <p:spPr>
          <a:xfrm>
            <a:off x="1563371" y="2534428"/>
            <a:ext cx="3537416" cy="369332"/>
          </a:xfrm>
          <a:prstGeom prst="rect">
            <a:avLst/>
          </a:prstGeom>
          <a:noFill/>
        </p:spPr>
        <p:txBody>
          <a:bodyPr wrap="square" rtlCol="0">
            <a:spAutoFit/>
          </a:bodyPr>
          <a:lstStyle/>
          <a:p>
            <a:r>
              <a:rPr lang="en-IL" dirty="0"/>
              <a:t>Then, press the ‘Add Event’ button</a:t>
            </a:r>
          </a:p>
        </p:txBody>
      </p:sp>
      <p:sp>
        <p:nvSpPr>
          <p:cNvPr id="18" name="Left Arrow 17">
            <a:extLst>
              <a:ext uri="{FF2B5EF4-FFF2-40B4-BE49-F238E27FC236}">
                <a16:creationId xmlns:a16="http://schemas.microsoft.com/office/drawing/2014/main" id="{1CF54FF9-58D0-B0EB-694F-D9EC9D199E49}"/>
              </a:ext>
            </a:extLst>
          </p:cNvPr>
          <p:cNvSpPr/>
          <p:nvPr/>
        </p:nvSpPr>
        <p:spPr>
          <a:xfrm rot="20886913">
            <a:off x="6503606" y="4106877"/>
            <a:ext cx="1724448"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Left Arrow 18">
            <a:extLst>
              <a:ext uri="{FF2B5EF4-FFF2-40B4-BE49-F238E27FC236}">
                <a16:creationId xmlns:a16="http://schemas.microsoft.com/office/drawing/2014/main" id="{5CC4191D-70B9-7294-D46C-9E372C991191}"/>
              </a:ext>
            </a:extLst>
          </p:cNvPr>
          <p:cNvSpPr/>
          <p:nvPr/>
        </p:nvSpPr>
        <p:spPr>
          <a:xfrm rot="20886913">
            <a:off x="6053866" y="4523052"/>
            <a:ext cx="2264778"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 name="TextBox 19">
            <a:extLst>
              <a:ext uri="{FF2B5EF4-FFF2-40B4-BE49-F238E27FC236}">
                <a16:creationId xmlns:a16="http://schemas.microsoft.com/office/drawing/2014/main" id="{75BA4CAC-08DE-C06B-8F99-02B0BB1E2633}"/>
              </a:ext>
            </a:extLst>
          </p:cNvPr>
          <p:cNvSpPr txBox="1"/>
          <p:nvPr/>
        </p:nvSpPr>
        <p:spPr>
          <a:xfrm>
            <a:off x="8668011" y="3826701"/>
            <a:ext cx="3012510" cy="646331"/>
          </a:xfrm>
          <a:prstGeom prst="rect">
            <a:avLst/>
          </a:prstGeom>
          <a:noFill/>
        </p:spPr>
        <p:txBody>
          <a:bodyPr wrap="square" rtlCol="0">
            <a:spAutoFit/>
          </a:bodyPr>
          <a:lstStyle/>
          <a:p>
            <a:r>
              <a:rPr lang="en-IL" dirty="0"/>
              <a:t>After that, the event will appear in the calendar</a:t>
            </a:r>
          </a:p>
        </p:txBody>
      </p:sp>
      <p:sp>
        <p:nvSpPr>
          <p:cNvPr id="21" name="Left Arrow 20">
            <a:extLst>
              <a:ext uri="{FF2B5EF4-FFF2-40B4-BE49-F238E27FC236}">
                <a16:creationId xmlns:a16="http://schemas.microsoft.com/office/drawing/2014/main" id="{CA86FFF8-9956-61DE-D95A-D75981D19190}"/>
              </a:ext>
            </a:extLst>
          </p:cNvPr>
          <p:cNvSpPr/>
          <p:nvPr/>
        </p:nvSpPr>
        <p:spPr>
          <a:xfrm rot="11119048">
            <a:off x="3746362" y="3761117"/>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TextBox 21">
            <a:extLst>
              <a:ext uri="{FF2B5EF4-FFF2-40B4-BE49-F238E27FC236}">
                <a16:creationId xmlns:a16="http://schemas.microsoft.com/office/drawing/2014/main" id="{07782CF8-755D-B89F-3E3D-0FF4DFF08BF8}"/>
              </a:ext>
            </a:extLst>
          </p:cNvPr>
          <p:cNvSpPr txBox="1"/>
          <p:nvPr/>
        </p:nvSpPr>
        <p:spPr>
          <a:xfrm>
            <a:off x="1375911" y="3512085"/>
            <a:ext cx="2936309" cy="646331"/>
          </a:xfrm>
          <a:prstGeom prst="rect">
            <a:avLst/>
          </a:prstGeom>
          <a:noFill/>
        </p:spPr>
        <p:txBody>
          <a:bodyPr wrap="square" rtlCol="0">
            <a:spAutoFit/>
          </a:bodyPr>
          <a:lstStyle/>
          <a:p>
            <a:r>
              <a:rPr lang="en-IL" dirty="0"/>
              <a:t>Calendar view options: Month / Week / Day</a:t>
            </a:r>
          </a:p>
        </p:txBody>
      </p:sp>
    </p:spTree>
    <p:extLst>
      <p:ext uri="{BB962C8B-B14F-4D97-AF65-F5344CB8AC3E}">
        <p14:creationId xmlns:p14="http://schemas.microsoft.com/office/powerpoint/2010/main" val="166039512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Add Dive</a:t>
            </a:r>
            <a:br>
              <a:rPr lang="en-US" dirty="0"/>
            </a:br>
            <a:r>
              <a:rPr lang="en-US" dirty="0"/>
              <a:t>Student view</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lgn="ctr">
              <a:buNone/>
            </a:pP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16</a:t>
            </a:fld>
            <a:endParaRPr lang="en-IL" dirty="0">
              <a:solidFill>
                <a:srgbClr val="FFFFFF"/>
              </a:solidFill>
            </a:endParaRPr>
          </a:p>
        </p:txBody>
      </p:sp>
      <p:pic>
        <p:nvPicPr>
          <p:cNvPr id="6" name="Picture 5" descr="A picture containing graphical user interface&#10;&#10;Description automatically generated">
            <a:extLst>
              <a:ext uri="{FF2B5EF4-FFF2-40B4-BE49-F238E27FC236}">
                <a16:creationId xmlns:a16="http://schemas.microsoft.com/office/drawing/2014/main" id="{02438252-AC74-3AEA-9F11-56D0A2183881}"/>
              </a:ext>
            </a:extLst>
          </p:cNvPr>
          <p:cNvPicPr>
            <a:picLocks noChangeAspect="1"/>
          </p:cNvPicPr>
          <p:nvPr/>
        </p:nvPicPr>
        <p:blipFill>
          <a:blip r:embed="rId5"/>
          <a:stretch>
            <a:fillRect/>
          </a:stretch>
        </p:blipFill>
        <p:spPr>
          <a:xfrm>
            <a:off x="4790436" y="1690688"/>
            <a:ext cx="2611128" cy="5079630"/>
          </a:xfrm>
          <a:prstGeom prst="rect">
            <a:avLst/>
          </a:prstGeom>
        </p:spPr>
      </p:pic>
      <p:sp>
        <p:nvSpPr>
          <p:cNvPr id="8" name="Left Arrow 7">
            <a:extLst>
              <a:ext uri="{FF2B5EF4-FFF2-40B4-BE49-F238E27FC236}">
                <a16:creationId xmlns:a16="http://schemas.microsoft.com/office/drawing/2014/main" id="{431ACBB7-247A-EA9E-BBF5-67B2F17F9EE1}"/>
              </a:ext>
            </a:extLst>
          </p:cNvPr>
          <p:cNvSpPr/>
          <p:nvPr/>
        </p:nvSpPr>
        <p:spPr>
          <a:xfrm>
            <a:off x="7192550" y="2264607"/>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TextBox 8">
            <a:extLst>
              <a:ext uri="{FF2B5EF4-FFF2-40B4-BE49-F238E27FC236}">
                <a16:creationId xmlns:a16="http://schemas.microsoft.com/office/drawing/2014/main" id="{549F42AC-808F-6767-F28D-77B6FA694384}"/>
              </a:ext>
            </a:extLst>
          </p:cNvPr>
          <p:cNvSpPr txBox="1"/>
          <p:nvPr/>
        </p:nvSpPr>
        <p:spPr>
          <a:xfrm>
            <a:off x="8918532" y="1985375"/>
            <a:ext cx="2736936" cy="1200329"/>
          </a:xfrm>
          <a:prstGeom prst="rect">
            <a:avLst/>
          </a:prstGeom>
          <a:noFill/>
        </p:spPr>
        <p:txBody>
          <a:bodyPr wrap="square" rtlCol="0">
            <a:spAutoFit/>
          </a:bodyPr>
          <a:lstStyle/>
          <a:p>
            <a:r>
              <a:rPr lang="en-IL" dirty="0"/>
              <a:t>The student need to provide all the displayed information in order to submit the dive log</a:t>
            </a:r>
          </a:p>
        </p:txBody>
      </p:sp>
      <p:sp>
        <p:nvSpPr>
          <p:cNvPr id="10" name="Left Arrow 9">
            <a:extLst>
              <a:ext uri="{FF2B5EF4-FFF2-40B4-BE49-F238E27FC236}">
                <a16:creationId xmlns:a16="http://schemas.microsoft.com/office/drawing/2014/main" id="{E7888DFA-AD1F-5506-E2CE-6831EDDFD2EA}"/>
              </a:ext>
            </a:extLst>
          </p:cNvPr>
          <p:cNvSpPr/>
          <p:nvPr/>
        </p:nvSpPr>
        <p:spPr>
          <a:xfrm rot="20886913">
            <a:off x="7297059" y="3160263"/>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Left Arrow 10">
            <a:extLst>
              <a:ext uri="{FF2B5EF4-FFF2-40B4-BE49-F238E27FC236}">
                <a16:creationId xmlns:a16="http://schemas.microsoft.com/office/drawing/2014/main" id="{0290FF09-2E64-A2EF-B266-9DDCC9F2EFC5}"/>
              </a:ext>
            </a:extLst>
          </p:cNvPr>
          <p:cNvSpPr/>
          <p:nvPr/>
        </p:nvSpPr>
        <p:spPr>
          <a:xfrm>
            <a:off x="7152624" y="4979915"/>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B6F7A671-5EB3-4728-9C80-5FB9D03FE1BC}"/>
              </a:ext>
            </a:extLst>
          </p:cNvPr>
          <p:cNvSpPr txBox="1"/>
          <p:nvPr/>
        </p:nvSpPr>
        <p:spPr>
          <a:xfrm>
            <a:off x="9018740" y="4628367"/>
            <a:ext cx="2505205" cy="1477328"/>
          </a:xfrm>
          <a:prstGeom prst="rect">
            <a:avLst/>
          </a:prstGeom>
          <a:noFill/>
        </p:spPr>
        <p:txBody>
          <a:bodyPr wrap="square" rtlCol="0">
            <a:spAutoFit/>
          </a:bodyPr>
          <a:lstStyle/>
          <a:p>
            <a:r>
              <a:rPr lang="en-IL" dirty="0"/>
              <a:t>The note section are for leaving some remarks for the instructor to read them, so this section is optional</a:t>
            </a:r>
          </a:p>
        </p:txBody>
      </p:sp>
      <p:sp>
        <p:nvSpPr>
          <p:cNvPr id="14" name="Left Arrow 13">
            <a:extLst>
              <a:ext uri="{FF2B5EF4-FFF2-40B4-BE49-F238E27FC236}">
                <a16:creationId xmlns:a16="http://schemas.microsoft.com/office/drawing/2014/main" id="{5495A5DF-C64F-B7E6-3608-578586ECF045}"/>
              </a:ext>
            </a:extLst>
          </p:cNvPr>
          <p:cNvSpPr/>
          <p:nvPr/>
        </p:nvSpPr>
        <p:spPr>
          <a:xfrm rot="10800000">
            <a:off x="4080357" y="6218201"/>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TextBox 14">
            <a:extLst>
              <a:ext uri="{FF2B5EF4-FFF2-40B4-BE49-F238E27FC236}">
                <a16:creationId xmlns:a16="http://schemas.microsoft.com/office/drawing/2014/main" id="{25B0ABF0-4DE9-1A42-22DB-CECC896D405C}"/>
              </a:ext>
            </a:extLst>
          </p:cNvPr>
          <p:cNvSpPr txBox="1"/>
          <p:nvPr/>
        </p:nvSpPr>
        <p:spPr>
          <a:xfrm>
            <a:off x="900524" y="5988734"/>
            <a:ext cx="3182915" cy="646331"/>
          </a:xfrm>
          <a:prstGeom prst="rect">
            <a:avLst/>
          </a:prstGeom>
          <a:noFill/>
        </p:spPr>
        <p:txBody>
          <a:bodyPr wrap="square" rtlCol="0">
            <a:spAutoFit/>
          </a:bodyPr>
          <a:lstStyle/>
          <a:p>
            <a:r>
              <a:rPr lang="en-IL" dirty="0"/>
              <a:t>After filling all the information, just hit the ‘Add Dive’ button</a:t>
            </a:r>
          </a:p>
        </p:txBody>
      </p:sp>
      <p:pic>
        <p:nvPicPr>
          <p:cNvPr id="27" name="תמונה 26">
            <a:extLst>
              <a:ext uri="{FF2B5EF4-FFF2-40B4-BE49-F238E27FC236}">
                <a16:creationId xmlns:a16="http://schemas.microsoft.com/office/drawing/2014/main" id="{E3379A03-1EF0-60A8-497A-13334F64C0A7}"/>
              </a:ext>
            </a:extLst>
          </p:cNvPr>
          <p:cNvPicPr>
            <a:picLocks noChangeAspect="1"/>
          </p:cNvPicPr>
          <p:nvPr/>
        </p:nvPicPr>
        <p:blipFill>
          <a:blip r:embed="rId6"/>
          <a:stretch>
            <a:fillRect/>
          </a:stretch>
        </p:blipFill>
        <p:spPr>
          <a:xfrm>
            <a:off x="838200" y="681037"/>
            <a:ext cx="2779742" cy="2305000"/>
          </a:xfrm>
          <a:prstGeom prst="rect">
            <a:avLst/>
          </a:prstGeom>
          <a:effectLst>
            <a:softEdge rad="165100"/>
          </a:effectLst>
        </p:spPr>
      </p:pic>
      <p:sp>
        <p:nvSpPr>
          <p:cNvPr id="28" name="Left Arrow 7">
            <a:extLst>
              <a:ext uri="{FF2B5EF4-FFF2-40B4-BE49-F238E27FC236}">
                <a16:creationId xmlns:a16="http://schemas.microsoft.com/office/drawing/2014/main" id="{3AEE978C-CB24-C5F7-3262-F6026B0EF599}"/>
              </a:ext>
            </a:extLst>
          </p:cNvPr>
          <p:cNvSpPr/>
          <p:nvPr/>
        </p:nvSpPr>
        <p:spPr>
          <a:xfrm rot="5400000">
            <a:off x="1716143" y="3065976"/>
            <a:ext cx="872313" cy="180313"/>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TextBox 8">
            <a:extLst>
              <a:ext uri="{FF2B5EF4-FFF2-40B4-BE49-F238E27FC236}">
                <a16:creationId xmlns:a16="http://schemas.microsoft.com/office/drawing/2014/main" id="{EF875F67-162C-1A22-9C7F-4C0DA6BF9101}"/>
              </a:ext>
            </a:extLst>
          </p:cNvPr>
          <p:cNvSpPr txBox="1"/>
          <p:nvPr/>
        </p:nvSpPr>
        <p:spPr>
          <a:xfrm>
            <a:off x="1123513" y="3584095"/>
            <a:ext cx="2736936" cy="646331"/>
          </a:xfrm>
          <a:prstGeom prst="rect">
            <a:avLst/>
          </a:prstGeom>
          <a:noFill/>
        </p:spPr>
        <p:txBody>
          <a:bodyPr wrap="square" rtlCol="0">
            <a:spAutoFit/>
          </a:bodyPr>
          <a:lstStyle/>
          <a:p>
            <a:r>
              <a:rPr lang="en-US" dirty="0"/>
              <a:t>After the student adds a dive, the app alerts him.</a:t>
            </a:r>
            <a:endParaRPr lang="en-IL" dirty="0"/>
          </a:p>
        </p:txBody>
      </p:sp>
    </p:spTree>
    <p:extLst>
      <p:ext uri="{BB962C8B-B14F-4D97-AF65-F5344CB8AC3E}">
        <p14:creationId xmlns:p14="http://schemas.microsoft.com/office/powerpoint/2010/main" val="266378396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Schedule</a:t>
            </a:r>
            <a:br>
              <a:rPr lang="en-US" dirty="0"/>
            </a:br>
            <a:r>
              <a:rPr lang="en-US" dirty="0"/>
              <a:t>Student view</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lgn="ctr">
              <a:buNone/>
            </a:pP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17</a:t>
            </a:fld>
            <a:endParaRPr lang="en-IL" dirty="0">
              <a:solidFill>
                <a:srgbClr val="FFFFFF"/>
              </a:solidFill>
            </a:endParaRPr>
          </a:p>
        </p:txBody>
      </p:sp>
      <p:pic>
        <p:nvPicPr>
          <p:cNvPr id="6" name="Picture 5">
            <a:extLst>
              <a:ext uri="{FF2B5EF4-FFF2-40B4-BE49-F238E27FC236}">
                <a16:creationId xmlns:a16="http://schemas.microsoft.com/office/drawing/2014/main" id="{F9D212C8-318B-9BEC-2992-48B721CDD0DB}"/>
              </a:ext>
            </a:extLst>
          </p:cNvPr>
          <p:cNvPicPr>
            <a:picLocks noChangeAspect="1"/>
          </p:cNvPicPr>
          <p:nvPr/>
        </p:nvPicPr>
        <p:blipFill>
          <a:blip r:embed="rId5"/>
          <a:stretch>
            <a:fillRect/>
          </a:stretch>
        </p:blipFill>
        <p:spPr>
          <a:xfrm>
            <a:off x="4933010" y="1689100"/>
            <a:ext cx="2325979" cy="5032375"/>
          </a:xfrm>
          <a:prstGeom prst="rect">
            <a:avLst/>
          </a:prstGeom>
        </p:spPr>
      </p:pic>
      <p:sp>
        <p:nvSpPr>
          <p:cNvPr id="10" name="Left Arrow 9">
            <a:extLst>
              <a:ext uri="{FF2B5EF4-FFF2-40B4-BE49-F238E27FC236}">
                <a16:creationId xmlns:a16="http://schemas.microsoft.com/office/drawing/2014/main" id="{1A0893E6-0528-AC3C-A9FB-A2C398436F9D}"/>
              </a:ext>
            </a:extLst>
          </p:cNvPr>
          <p:cNvSpPr/>
          <p:nvPr/>
        </p:nvSpPr>
        <p:spPr>
          <a:xfrm rot="20886913">
            <a:off x="7107972" y="2550300"/>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TextBox 10">
            <a:extLst>
              <a:ext uri="{FF2B5EF4-FFF2-40B4-BE49-F238E27FC236}">
                <a16:creationId xmlns:a16="http://schemas.microsoft.com/office/drawing/2014/main" id="{3BACA751-5B72-8227-941C-D3B7EF5C2338}"/>
              </a:ext>
            </a:extLst>
          </p:cNvPr>
          <p:cNvSpPr txBox="1"/>
          <p:nvPr/>
        </p:nvSpPr>
        <p:spPr>
          <a:xfrm>
            <a:off x="8604806" y="2055803"/>
            <a:ext cx="2674307" cy="923330"/>
          </a:xfrm>
          <a:prstGeom prst="rect">
            <a:avLst/>
          </a:prstGeom>
          <a:noFill/>
        </p:spPr>
        <p:txBody>
          <a:bodyPr wrap="square" rtlCol="0">
            <a:spAutoFit/>
          </a:bodyPr>
          <a:lstStyle/>
          <a:p>
            <a:r>
              <a:rPr lang="en-IL" dirty="0"/>
              <a:t>The student can see all the </a:t>
            </a:r>
            <a:r>
              <a:rPr lang="en-US" dirty="0"/>
              <a:t>submitted</a:t>
            </a:r>
            <a:r>
              <a:rPr lang="en-IL" dirty="0"/>
              <a:t> events, but cannot add a new event.</a:t>
            </a:r>
          </a:p>
        </p:txBody>
      </p:sp>
    </p:spTree>
    <p:extLst>
      <p:ext uri="{BB962C8B-B14F-4D97-AF65-F5344CB8AC3E}">
        <p14:creationId xmlns:p14="http://schemas.microsoft.com/office/powerpoint/2010/main" val="285379432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School Forum</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lgn="ctr">
              <a:buNone/>
            </a:pP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18</a:t>
            </a:fld>
            <a:endParaRPr lang="en-IL" dirty="0">
              <a:solidFill>
                <a:srgbClr val="FFFFFF"/>
              </a:solidFill>
            </a:endParaRPr>
          </a:p>
        </p:txBody>
      </p:sp>
      <p:pic>
        <p:nvPicPr>
          <p:cNvPr id="6" name="Picture 5" descr="Graphical user interface, application&#10;&#10;Description automatically generated">
            <a:extLst>
              <a:ext uri="{FF2B5EF4-FFF2-40B4-BE49-F238E27FC236}">
                <a16:creationId xmlns:a16="http://schemas.microsoft.com/office/drawing/2014/main" id="{7F747694-4DBE-07A1-3494-1880A07C7212}"/>
              </a:ext>
            </a:extLst>
          </p:cNvPr>
          <p:cNvPicPr>
            <a:picLocks noChangeAspect="1"/>
          </p:cNvPicPr>
          <p:nvPr/>
        </p:nvPicPr>
        <p:blipFill>
          <a:blip r:embed="rId5"/>
          <a:stretch>
            <a:fillRect/>
          </a:stretch>
        </p:blipFill>
        <p:spPr>
          <a:xfrm>
            <a:off x="4885980" y="1365337"/>
            <a:ext cx="2420039" cy="5235879"/>
          </a:xfrm>
          <a:prstGeom prst="rect">
            <a:avLst/>
          </a:prstGeom>
        </p:spPr>
      </p:pic>
      <p:sp>
        <p:nvSpPr>
          <p:cNvPr id="9" name="Left Arrow 8">
            <a:extLst>
              <a:ext uri="{FF2B5EF4-FFF2-40B4-BE49-F238E27FC236}">
                <a16:creationId xmlns:a16="http://schemas.microsoft.com/office/drawing/2014/main" id="{C6375337-94C5-F26E-21A4-639F4D9B4CE0}"/>
              </a:ext>
            </a:extLst>
          </p:cNvPr>
          <p:cNvSpPr/>
          <p:nvPr/>
        </p:nvSpPr>
        <p:spPr>
          <a:xfrm rot="20886913">
            <a:off x="7076657" y="3189126"/>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Left Arrow 9">
            <a:extLst>
              <a:ext uri="{FF2B5EF4-FFF2-40B4-BE49-F238E27FC236}">
                <a16:creationId xmlns:a16="http://schemas.microsoft.com/office/drawing/2014/main" id="{F00AD038-C906-158E-7959-169BE91EE285}"/>
              </a:ext>
            </a:extLst>
          </p:cNvPr>
          <p:cNvSpPr/>
          <p:nvPr/>
        </p:nvSpPr>
        <p:spPr>
          <a:xfrm rot="20886913">
            <a:off x="7016083" y="3579463"/>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Left Arrow 10">
            <a:extLst>
              <a:ext uri="{FF2B5EF4-FFF2-40B4-BE49-F238E27FC236}">
                <a16:creationId xmlns:a16="http://schemas.microsoft.com/office/drawing/2014/main" id="{F83CFBEA-35EF-103F-003A-989248ECBB40}"/>
              </a:ext>
            </a:extLst>
          </p:cNvPr>
          <p:cNvSpPr/>
          <p:nvPr/>
        </p:nvSpPr>
        <p:spPr>
          <a:xfrm rot="20886913">
            <a:off x="7046370" y="3969802"/>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460EF7DC-3CC2-6FEC-22BA-680CFD7F0D09}"/>
              </a:ext>
            </a:extLst>
          </p:cNvPr>
          <p:cNvSpPr txBox="1"/>
          <p:nvPr/>
        </p:nvSpPr>
        <p:spPr>
          <a:xfrm>
            <a:off x="8650255" y="2920370"/>
            <a:ext cx="2361157" cy="1200329"/>
          </a:xfrm>
          <a:prstGeom prst="rect">
            <a:avLst/>
          </a:prstGeom>
          <a:noFill/>
        </p:spPr>
        <p:txBody>
          <a:bodyPr wrap="square" rtlCol="0">
            <a:spAutoFit/>
          </a:bodyPr>
          <a:lstStyle/>
          <a:p>
            <a:r>
              <a:rPr lang="en-IL" dirty="0"/>
              <a:t>Here are displayed all the previous messages from all the school members</a:t>
            </a:r>
          </a:p>
        </p:txBody>
      </p:sp>
      <p:sp>
        <p:nvSpPr>
          <p:cNvPr id="14" name="Left Arrow 13">
            <a:extLst>
              <a:ext uri="{FF2B5EF4-FFF2-40B4-BE49-F238E27FC236}">
                <a16:creationId xmlns:a16="http://schemas.microsoft.com/office/drawing/2014/main" id="{02E4C9AA-0D47-7719-F215-2811981A27A3}"/>
              </a:ext>
            </a:extLst>
          </p:cNvPr>
          <p:cNvSpPr/>
          <p:nvPr/>
        </p:nvSpPr>
        <p:spPr>
          <a:xfrm rot="11248433">
            <a:off x="3547908" y="4633301"/>
            <a:ext cx="1418050" cy="187397"/>
          </a:xfrm>
          <a:prstGeom prst="leftArrow">
            <a:avLst>
              <a:gd name="adj1" fmla="val 50000"/>
              <a:gd name="adj2" fmla="val 103061"/>
            </a:avLst>
          </a:prstGeom>
          <a:solidFill>
            <a:schemeClr val="tx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TextBox 14">
            <a:extLst>
              <a:ext uri="{FF2B5EF4-FFF2-40B4-BE49-F238E27FC236}">
                <a16:creationId xmlns:a16="http://schemas.microsoft.com/office/drawing/2014/main" id="{C010FD9C-2BDD-8C14-E33C-0D412B73E8A4}"/>
              </a:ext>
            </a:extLst>
          </p:cNvPr>
          <p:cNvSpPr txBox="1"/>
          <p:nvPr/>
        </p:nvSpPr>
        <p:spPr>
          <a:xfrm>
            <a:off x="1587934" y="3825790"/>
            <a:ext cx="2148214" cy="1477328"/>
          </a:xfrm>
          <a:prstGeom prst="rect">
            <a:avLst/>
          </a:prstGeom>
          <a:noFill/>
        </p:spPr>
        <p:txBody>
          <a:bodyPr wrap="square" rtlCol="0">
            <a:spAutoFit/>
          </a:bodyPr>
          <a:lstStyle/>
          <a:p>
            <a:r>
              <a:rPr lang="en-IL" dirty="0"/>
              <a:t>To send a new message, just write something in the ‘Message’ box and press ‘Send’</a:t>
            </a:r>
          </a:p>
        </p:txBody>
      </p:sp>
    </p:spTree>
    <p:extLst>
      <p:ext uri="{BB962C8B-B14F-4D97-AF65-F5344CB8AC3E}">
        <p14:creationId xmlns:p14="http://schemas.microsoft.com/office/powerpoint/2010/main" val="25217912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Technological mapping</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buNone/>
            </a:pPr>
            <a:br>
              <a:rPr lang="en-IL" dirty="0"/>
            </a:br>
            <a:r>
              <a:rPr lang="en-US" dirty="0"/>
              <a:t>The application was written and designed via React Native. So basically, we combined JavaScript, HTML, and CSS.</a:t>
            </a:r>
            <a:br>
              <a:rPr lang="en-US" dirty="0"/>
            </a:br>
            <a:r>
              <a:rPr lang="en-US" dirty="0"/>
              <a:t>The logic and the brain of the application </a:t>
            </a:r>
            <a:r>
              <a:rPr lang="he-IL" dirty="0" err="1"/>
              <a:t>were</a:t>
            </a:r>
            <a:r>
              <a:rPr lang="en-US" dirty="0"/>
              <a:t> written in JavaScript</a:t>
            </a:r>
            <a:r>
              <a:rPr lang="en-IL" dirty="0"/>
              <a:t>, </a:t>
            </a:r>
            <a:r>
              <a:rPr lang="he-IL" dirty="0" err="1"/>
              <a:t>while</a:t>
            </a:r>
            <a:r>
              <a:rPr lang="en-IL" dirty="0"/>
              <a:t> the styling was written in CSS.</a:t>
            </a:r>
            <a:r>
              <a:rPr lang="en-US" dirty="0"/>
              <a:t> </a:t>
            </a:r>
            <a:br>
              <a:rPr lang="en-US" dirty="0"/>
            </a:br>
            <a:r>
              <a:rPr lang="he-IL" dirty="0" err="1"/>
              <a:t>To</a:t>
            </a:r>
            <a:r>
              <a:rPr lang="en-IL" dirty="0"/>
              <a:t> store the data (user information, schedule events, …)</a:t>
            </a:r>
            <a:r>
              <a:rPr lang="he-IL" dirty="0"/>
              <a:t> </a:t>
            </a:r>
            <a:r>
              <a:rPr lang="en-US" dirty="0"/>
              <a:t>the application connects to a server, then the server listens for the given port and communicates with the database (MongoDB), data extraction is also done through the server.</a:t>
            </a:r>
            <a:br>
              <a:rPr lang="en-US" dirty="0"/>
            </a:br>
            <a:r>
              <a:rPr lang="en-US" dirty="0"/>
              <a:t>All this server connection done through routes that are able to </a:t>
            </a:r>
            <a:r>
              <a:rPr lang="en-US" dirty="0" err="1"/>
              <a:t>post,get</a:t>
            </a:r>
            <a:r>
              <a:rPr lang="en-US" dirty="0"/>
              <a:t> information from the database.</a:t>
            </a:r>
            <a:endParaRPr lang="en-IL" dirty="0"/>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19</a:t>
            </a:fld>
            <a:endParaRPr lang="en-IL" dirty="0">
              <a:solidFill>
                <a:srgbClr val="FFFFFF"/>
              </a:solidFill>
            </a:endParaRPr>
          </a:p>
        </p:txBody>
      </p:sp>
    </p:spTree>
    <p:extLst>
      <p:ext uri="{BB962C8B-B14F-4D97-AF65-F5344CB8AC3E}">
        <p14:creationId xmlns:p14="http://schemas.microsoft.com/office/powerpoint/2010/main" val="278304466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IL" dirty="0">
                <a:solidFill>
                  <a:srgbClr val="FFFFFF"/>
                </a:solidFill>
              </a:rPr>
              <a:t>Genereal Overview of the application</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buNone/>
            </a:pPr>
            <a:r>
              <a:rPr lang="en-IL" dirty="0">
                <a:solidFill>
                  <a:srgbClr val="FFFFFF"/>
                </a:solidFill>
              </a:rPr>
              <a:t>If you ever wanted to dive in the </a:t>
            </a:r>
            <a:r>
              <a:rPr lang="en-US" dirty="0">
                <a:solidFill>
                  <a:srgbClr val="FFFFFF"/>
                </a:solidFill>
              </a:rPr>
              <a:t>ocean/sea</a:t>
            </a:r>
            <a:r>
              <a:rPr lang="en-IL" dirty="0">
                <a:solidFill>
                  <a:srgbClr val="FFFFFF"/>
                </a:solidFill>
              </a:rPr>
              <a:t>, you </a:t>
            </a:r>
            <a:r>
              <a:rPr lang="en-US" dirty="0">
                <a:solidFill>
                  <a:srgbClr val="FFFFFF"/>
                </a:solidFill>
              </a:rPr>
              <a:t>first</a:t>
            </a:r>
            <a:r>
              <a:rPr lang="en-IL" dirty="0">
                <a:solidFill>
                  <a:srgbClr val="FFFFFF"/>
                </a:solidFill>
              </a:rPr>
              <a:t> need to find a good diving school. After that</a:t>
            </a:r>
            <a:r>
              <a:rPr lang="en-US" dirty="0">
                <a:solidFill>
                  <a:srgbClr val="FFFFFF"/>
                </a:solidFill>
              </a:rPr>
              <a:t>,</a:t>
            </a:r>
            <a:r>
              <a:rPr lang="en-IL" dirty="0">
                <a:solidFill>
                  <a:srgbClr val="FFFFFF"/>
                </a:solidFill>
              </a:rPr>
              <a:t> you </a:t>
            </a:r>
            <a:r>
              <a:rPr lang="en-US" dirty="0">
                <a:solidFill>
                  <a:srgbClr val="FFFFFF"/>
                </a:solidFill>
              </a:rPr>
              <a:t>must register for a diving course to</a:t>
            </a:r>
            <a:r>
              <a:rPr lang="en-IL" dirty="0">
                <a:solidFill>
                  <a:srgbClr val="FFFFFF"/>
                </a:solidFill>
              </a:rPr>
              <a:t> </a:t>
            </a:r>
            <a:r>
              <a:rPr lang="en-US" dirty="0">
                <a:solidFill>
                  <a:srgbClr val="FFFFFF"/>
                </a:solidFill>
              </a:rPr>
              <a:t>become an Open water diver</a:t>
            </a:r>
            <a:r>
              <a:rPr lang="en-IL" dirty="0">
                <a:solidFill>
                  <a:srgbClr val="FFFFFF"/>
                </a:solidFill>
              </a:rPr>
              <a:t>.</a:t>
            </a:r>
          </a:p>
          <a:p>
            <a:pPr marL="0" indent="0">
              <a:buNone/>
            </a:pPr>
            <a:r>
              <a:rPr lang="en-IL" dirty="0">
                <a:solidFill>
                  <a:srgbClr val="FFFFFF"/>
                </a:solidFill>
              </a:rPr>
              <a:t>Until now, the instructors </a:t>
            </a:r>
            <a:r>
              <a:rPr lang="en-US" dirty="0">
                <a:solidFill>
                  <a:srgbClr val="FFFFFF"/>
                </a:solidFill>
              </a:rPr>
              <a:t>manage the students diving progress in some local notebooks, which is</a:t>
            </a:r>
            <a:r>
              <a:rPr lang="en-IL" dirty="0">
                <a:solidFill>
                  <a:srgbClr val="FFFFFF"/>
                </a:solidFill>
              </a:rPr>
              <a:t> not so </a:t>
            </a:r>
            <a:r>
              <a:rPr lang="en-US" dirty="0">
                <a:solidFill>
                  <a:srgbClr val="FFFFFF"/>
                </a:solidFill>
              </a:rPr>
              <a:t>convenient</a:t>
            </a:r>
            <a:r>
              <a:rPr lang="en-IL" dirty="0">
                <a:solidFill>
                  <a:srgbClr val="FFFFFF"/>
                </a:solidFill>
              </a:rPr>
              <a:t>.</a:t>
            </a:r>
          </a:p>
          <a:p>
            <a:pPr marL="0" indent="0">
              <a:buNone/>
            </a:pPr>
            <a:r>
              <a:rPr lang="en-IL" dirty="0">
                <a:solidFill>
                  <a:srgbClr val="FFFFFF"/>
                </a:solidFill>
              </a:rPr>
              <a:t>So, we’ve created the perfect application for diving schools: </a:t>
            </a:r>
            <a:r>
              <a:rPr lang="en-IL" b="1" dirty="0">
                <a:solidFill>
                  <a:srgbClr val="FFFFFF"/>
                </a:solidFill>
              </a:rPr>
              <a:t>Dive Buddy</a:t>
            </a:r>
            <a:r>
              <a:rPr lang="en-IL" dirty="0">
                <a:solidFill>
                  <a:srgbClr val="FFFFFF"/>
                </a:solidFill>
              </a:rPr>
              <a:t>.</a:t>
            </a:r>
          </a:p>
          <a:p>
            <a:pPr marL="0" indent="0">
              <a:buNone/>
            </a:pPr>
            <a:r>
              <a:rPr lang="en-IL" dirty="0">
                <a:solidFill>
                  <a:srgbClr val="FFFFFF"/>
                </a:solidFill>
              </a:rPr>
              <a:t>In Dive Buddy after each diving session, the student would submit his dive with the following information: depth, location, equipment, date, dive duration</a:t>
            </a:r>
            <a:r>
              <a:rPr lang="en-US" dirty="0">
                <a:solidFill>
                  <a:srgbClr val="FFFFFF"/>
                </a:solidFill>
              </a:rPr>
              <a:t>,</a:t>
            </a:r>
            <a:r>
              <a:rPr lang="en-IL" dirty="0">
                <a:solidFill>
                  <a:srgbClr val="FFFFFF"/>
                </a:solidFill>
              </a:rPr>
              <a:t> and maybe some note to the instructor.</a:t>
            </a:r>
          </a:p>
          <a:p>
            <a:endParaRPr lang="en-IL" dirty="0">
              <a:solidFill>
                <a:srgbClr val="FFFFFF"/>
              </a:solidFill>
            </a:endParaRP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2</a:t>
            </a:fld>
            <a:endParaRPr lang="en-IL">
              <a:solidFill>
                <a:srgbClr val="FFFFFF"/>
              </a:solidFill>
            </a:endParaRPr>
          </a:p>
        </p:txBody>
      </p:sp>
    </p:spTree>
    <p:extLst>
      <p:ext uri="{BB962C8B-B14F-4D97-AF65-F5344CB8AC3E}">
        <p14:creationId xmlns:p14="http://schemas.microsoft.com/office/powerpoint/2010/main" val="152544042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Score Gaps</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buNone/>
            </a:pPr>
            <a:br>
              <a:rPr lang="en-IL" dirty="0"/>
            </a:br>
            <a:r>
              <a:rPr lang="en-IL" dirty="0"/>
              <a:t>In the beginning, we’ve planned to include a short test for the students in order to complete the diving course. But we understood that in order to complete this task we needed to implement some ‘Moodle’ like consept, and we did not have the tools and the knoweldge to do so.</a:t>
            </a:r>
          </a:p>
          <a:p>
            <a:pPr marL="0" indent="0">
              <a:buNone/>
            </a:pPr>
            <a:r>
              <a:rPr lang="en-IL" dirty="0"/>
              <a:t>Another big issue was to connect the server to Firebase, so we’ve changed the database to MongoDB in order to complete the given task and run the server in the back-end.</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20</a:t>
            </a:fld>
            <a:endParaRPr lang="en-IL" dirty="0">
              <a:solidFill>
                <a:srgbClr val="FFFFFF"/>
              </a:solidFill>
            </a:endParaRPr>
          </a:p>
        </p:txBody>
      </p:sp>
    </p:spTree>
    <p:extLst>
      <p:ext uri="{BB962C8B-B14F-4D97-AF65-F5344CB8AC3E}">
        <p14:creationId xmlns:p14="http://schemas.microsoft.com/office/powerpoint/2010/main" val="176926597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dirty="0"/>
              <a:t>More information</a:t>
            </a: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buNone/>
            </a:pPr>
            <a:br>
              <a:rPr lang="en-IL" dirty="0"/>
            </a:br>
            <a:r>
              <a:rPr lang="en-US" dirty="0"/>
              <a:t>Front–End GitHub</a:t>
            </a:r>
            <a:r>
              <a:rPr lang="he-IL" dirty="0"/>
              <a:t>:</a:t>
            </a:r>
            <a:r>
              <a:rPr lang="en-US" dirty="0"/>
              <a:t> </a:t>
            </a:r>
            <a:r>
              <a:rPr lang="en-US" dirty="0">
                <a:hlinkClick r:id="rId5"/>
              </a:rPr>
              <a:t>https://github.com/MightyArty/DiveBuddy.git</a:t>
            </a:r>
            <a:endParaRPr lang="en-US" dirty="0"/>
          </a:p>
          <a:p>
            <a:pPr marL="0" indent="0">
              <a:buNone/>
            </a:pPr>
            <a:r>
              <a:rPr lang="en-US" dirty="0"/>
              <a:t>Back–End GitHub: </a:t>
            </a:r>
            <a:r>
              <a:rPr lang="en-US" dirty="0">
                <a:hlinkClick r:id="rId6"/>
              </a:rPr>
              <a:t>https://github.com/MightyArty/DiveBuddyBackend</a:t>
            </a:r>
            <a:endParaRPr lang="en-US" dirty="0"/>
          </a:p>
          <a:p>
            <a:pPr marL="0" indent="0">
              <a:buNone/>
            </a:pPr>
            <a:endParaRPr lang="en-US" dirty="0"/>
          </a:p>
          <a:p>
            <a:pPr marL="0" indent="0">
              <a:buNone/>
            </a:pPr>
            <a:endParaRPr lang="en-US" dirty="0"/>
          </a:p>
          <a:p>
            <a:pPr marL="0" indent="0">
              <a:buNone/>
            </a:pPr>
            <a:endParaRPr lang="en-IL" dirty="0"/>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21</a:t>
            </a:fld>
            <a:endParaRPr lang="en-IL" dirty="0">
              <a:solidFill>
                <a:srgbClr val="FFFFFF"/>
              </a:solidFill>
            </a:endParaRPr>
          </a:p>
        </p:txBody>
      </p:sp>
    </p:spTree>
    <p:extLst>
      <p:ext uri="{BB962C8B-B14F-4D97-AF65-F5344CB8AC3E}">
        <p14:creationId xmlns:p14="http://schemas.microsoft.com/office/powerpoint/2010/main" val="160768584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buNone/>
            </a:pPr>
            <a:r>
              <a:rPr lang="en-IL" sz="2800" dirty="0"/>
              <a:t>After that, the Instructor can instantly view the dive log of the student and choose to approve it or deny it with some additional remarks.</a:t>
            </a:r>
          </a:p>
          <a:p>
            <a:pPr marL="0" indent="0">
              <a:buNone/>
            </a:pPr>
            <a:r>
              <a:rPr lang="en-IL" sz="2800" dirty="0"/>
              <a:t>This </a:t>
            </a:r>
            <a:r>
              <a:rPr lang="en-US" sz="2800" dirty="0"/>
              <a:t>feature</a:t>
            </a:r>
            <a:r>
              <a:rPr lang="en-IL" sz="2800" dirty="0"/>
              <a:t> will replace the old notebooks, and the option to lose some student dives information and generally make the student-instructor </a:t>
            </a:r>
            <a:r>
              <a:rPr lang="en-US" sz="2800" dirty="0"/>
              <a:t>interaction</a:t>
            </a:r>
            <a:r>
              <a:rPr lang="en-IL" sz="2800" dirty="0"/>
              <a:t> more comfortable.</a:t>
            </a:r>
          </a:p>
          <a:p>
            <a:pPr marL="0" indent="0">
              <a:buNone/>
            </a:pPr>
            <a:r>
              <a:rPr lang="en-IL" sz="2800" dirty="0"/>
              <a:t>By that, both the student and the instructor don’t need to waste their time and can keep their focus on improving the diving </a:t>
            </a:r>
            <a:r>
              <a:rPr lang="en-US" sz="2800" dirty="0"/>
              <a:t>experience</a:t>
            </a:r>
            <a:r>
              <a:rPr lang="en-IL" sz="2800" dirty="0"/>
              <a:t> and progress in rec</a:t>
            </a:r>
            <a:r>
              <a:rPr lang="en-US" sz="2800" dirty="0" err="1"/>
              <a:t>ei</a:t>
            </a:r>
            <a:r>
              <a:rPr lang="en-IL" sz="2800" dirty="0"/>
              <a:t>ving th</a:t>
            </a:r>
            <a:r>
              <a:rPr lang="en-US" sz="2800" dirty="0" err="1"/>
              <a:t>ei</a:t>
            </a:r>
            <a:r>
              <a:rPr lang="en-IL" sz="2800" dirty="0"/>
              <a:t>r first diving star.</a:t>
            </a:r>
          </a:p>
          <a:p>
            <a:endParaRPr lang="en-IL" dirty="0">
              <a:solidFill>
                <a:srgbClr val="FFFFFF"/>
              </a:solidFill>
            </a:endParaRP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3</a:t>
            </a:fld>
            <a:endParaRPr lang="en-IL">
              <a:solidFill>
                <a:srgbClr val="FFFFFF"/>
              </a:solidFill>
            </a:endParaRPr>
          </a:p>
        </p:txBody>
      </p:sp>
    </p:spTree>
    <p:extLst>
      <p:ext uri="{BB962C8B-B14F-4D97-AF65-F5344CB8AC3E}">
        <p14:creationId xmlns:p14="http://schemas.microsoft.com/office/powerpoint/2010/main" val="68510011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buNone/>
            </a:pPr>
            <a:r>
              <a:rPr lang="en-US" sz="2800" dirty="0"/>
              <a:t>Important to mention, our application focuses on the students of some diving schools, but also can be very helpful for experienced divers who wants just to be updated with the latest information about the diving school and to communicate with the school members.</a:t>
            </a:r>
            <a:endParaRPr lang="en-IL" sz="2800" dirty="0"/>
          </a:p>
          <a:p>
            <a:endParaRPr lang="en-IL" dirty="0">
              <a:solidFill>
                <a:srgbClr val="FFFFFF"/>
              </a:solidFill>
            </a:endParaRP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4</a:t>
            </a:fld>
            <a:endParaRPr lang="en-IL">
              <a:solidFill>
                <a:srgbClr val="FFFFFF"/>
              </a:solidFill>
            </a:endParaRPr>
          </a:p>
        </p:txBody>
      </p:sp>
    </p:spTree>
    <p:extLst>
      <p:ext uri="{BB962C8B-B14F-4D97-AF65-F5344CB8AC3E}">
        <p14:creationId xmlns:p14="http://schemas.microsoft.com/office/powerpoint/2010/main" val="4517712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IL" sz="4400" dirty="0"/>
              <a:t>Similar applications</a:t>
            </a:r>
            <a:endParaRPr lang="en-IL" dirty="0">
              <a:solidFill>
                <a:srgbClr val="FFFFFF"/>
              </a:solidFill>
            </a:endParaRP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lnSpcReduction="10000"/>
          </a:bodyPr>
          <a:lstStyle/>
          <a:p>
            <a:pPr marL="0" indent="0">
              <a:buNone/>
            </a:pPr>
            <a:r>
              <a:rPr lang="en-IL" sz="2800" dirty="0"/>
              <a:t>Currently</a:t>
            </a:r>
            <a:r>
              <a:rPr lang="en-US" sz="2800" dirty="0"/>
              <a:t>,</a:t>
            </a:r>
            <a:r>
              <a:rPr lang="en-IL" sz="2800" dirty="0"/>
              <a:t> in the market</a:t>
            </a:r>
            <a:r>
              <a:rPr lang="en-US" sz="2800" dirty="0"/>
              <a:t>,</a:t>
            </a:r>
            <a:r>
              <a:rPr lang="en-IL" sz="2800" dirty="0"/>
              <a:t> there are several applications for diving </a:t>
            </a:r>
            <a:r>
              <a:rPr lang="en-US" sz="2800" dirty="0"/>
              <a:t>experience</a:t>
            </a:r>
            <a:r>
              <a:rPr lang="en-IL" sz="2800" dirty="0"/>
              <a:t>, with some great </a:t>
            </a:r>
            <a:r>
              <a:rPr lang="en-US" sz="2800" dirty="0"/>
              <a:t>features</a:t>
            </a:r>
            <a:r>
              <a:rPr lang="en-IL" sz="2800" dirty="0"/>
              <a:t>, but none of them are </a:t>
            </a:r>
            <a:r>
              <a:rPr lang="en-US" sz="2800" dirty="0"/>
              <a:t>fulfilling</a:t>
            </a:r>
            <a:r>
              <a:rPr lang="en-IL" sz="2800" dirty="0"/>
              <a:t> our purpose: make the student-instructor </a:t>
            </a:r>
            <a:r>
              <a:rPr lang="en-US" sz="2800" dirty="0"/>
              <a:t>interaction</a:t>
            </a:r>
            <a:r>
              <a:rPr lang="en-IL" sz="2800" dirty="0"/>
              <a:t> </a:t>
            </a:r>
            <a:r>
              <a:rPr lang="en-US" sz="2800" dirty="0"/>
              <a:t>easier</a:t>
            </a:r>
            <a:r>
              <a:rPr lang="en-IL" sz="2800" dirty="0"/>
              <a:t>.</a:t>
            </a:r>
            <a:br>
              <a:rPr lang="en-IL" sz="2800" dirty="0"/>
            </a:br>
            <a:endParaRPr lang="en-IL" sz="2800" dirty="0"/>
          </a:p>
          <a:p>
            <a:r>
              <a:rPr lang="en-IL" sz="2800" u="sng" dirty="0"/>
              <a:t>Diveboard</a:t>
            </a:r>
            <a:r>
              <a:rPr lang="en-IL" sz="2800" dirty="0"/>
              <a:t> – </a:t>
            </a:r>
            <a:r>
              <a:rPr lang="en-US" sz="2800" dirty="0"/>
              <a:t>a </a:t>
            </a:r>
            <a:r>
              <a:rPr lang="en-IL" sz="2800" dirty="0"/>
              <a:t>diving application where you can upload pictures, the underwater species you’ve spotted</a:t>
            </a:r>
            <a:r>
              <a:rPr lang="en-US" sz="2800" dirty="0"/>
              <a:t>,</a:t>
            </a:r>
            <a:r>
              <a:rPr lang="en-IL" sz="2800" dirty="0"/>
              <a:t> and the buddies you’ve </a:t>
            </a:r>
            <a:r>
              <a:rPr lang="en-US" sz="2800" dirty="0"/>
              <a:t>divided</a:t>
            </a:r>
            <a:r>
              <a:rPr lang="en-IL" sz="2800" dirty="0"/>
              <a:t> with.</a:t>
            </a:r>
          </a:p>
          <a:p>
            <a:r>
              <a:rPr lang="en-IL" sz="2800" u="sng" dirty="0"/>
              <a:t>Dive Log </a:t>
            </a:r>
            <a:r>
              <a:rPr lang="en-IL" sz="2800" dirty="0"/>
              <a:t>– IOS app designed to work as a standalone scuba diving log app.</a:t>
            </a:r>
          </a:p>
          <a:p>
            <a:pPr marL="0" indent="0">
              <a:buNone/>
            </a:pPr>
            <a:r>
              <a:rPr lang="he-IL" sz="2800" dirty="0" err="1"/>
              <a:t>These</a:t>
            </a:r>
            <a:r>
              <a:rPr lang="en-IL" sz="2800" dirty="0"/>
              <a:t> applications are great for individual diving, but not for managing a diving school in particular.</a:t>
            </a:r>
          </a:p>
          <a:p>
            <a:endParaRPr lang="en-IL" dirty="0">
              <a:solidFill>
                <a:srgbClr val="FFFFFF"/>
              </a:solidFill>
            </a:endParaRP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5</a:t>
            </a:fld>
            <a:endParaRPr lang="en-IL">
              <a:solidFill>
                <a:srgbClr val="FFFFFF"/>
              </a:solidFill>
            </a:endParaRPr>
          </a:p>
        </p:txBody>
      </p:sp>
    </p:spTree>
    <p:extLst>
      <p:ext uri="{BB962C8B-B14F-4D97-AF65-F5344CB8AC3E}">
        <p14:creationId xmlns:p14="http://schemas.microsoft.com/office/powerpoint/2010/main" val="22098265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IL" sz="4400" dirty="0"/>
              <a:t>Central requirements of the system</a:t>
            </a:r>
            <a:endParaRPr lang="en-IL" dirty="0">
              <a:solidFill>
                <a:srgbClr val="FFFFFF"/>
              </a:solidFill>
            </a:endParaRP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lnSpcReduction="10000"/>
          </a:bodyPr>
          <a:lstStyle/>
          <a:p>
            <a:pPr marL="0" indent="0">
              <a:buNone/>
            </a:pPr>
            <a:r>
              <a:rPr lang="en-IL" sz="2800" dirty="0"/>
              <a:t>Some of the most relevant </a:t>
            </a:r>
            <a:r>
              <a:rPr lang="en-IL" sz="2800" b="1" u="sng" dirty="0"/>
              <a:t>functional</a:t>
            </a:r>
            <a:r>
              <a:rPr lang="en-IL" sz="2800" dirty="0"/>
              <a:t> requirements of our system:</a:t>
            </a:r>
          </a:p>
          <a:p>
            <a:r>
              <a:rPr lang="en-IL" sz="2800" dirty="0"/>
              <a:t>Register for new Student / Instructor.</a:t>
            </a:r>
          </a:p>
          <a:p>
            <a:r>
              <a:rPr lang="en-IL" sz="2800" dirty="0"/>
              <a:t>Sign in for </a:t>
            </a:r>
            <a:r>
              <a:rPr lang="en-US" sz="2800" dirty="0"/>
              <a:t>an </a:t>
            </a:r>
            <a:r>
              <a:rPr lang="en-IL" sz="2800" dirty="0"/>
              <a:t>already existing account.</a:t>
            </a:r>
          </a:p>
          <a:p>
            <a:r>
              <a:rPr lang="en-IL" sz="2800" dirty="0"/>
              <a:t>Dive progress (Diving log) for the student.</a:t>
            </a:r>
          </a:p>
          <a:p>
            <a:r>
              <a:rPr lang="en-IL" sz="2800" dirty="0"/>
              <a:t>Instructor can </a:t>
            </a:r>
            <a:r>
              <a:rPr lang="en-US" sz="2800" dirty="0"/>
              <a:t>approve/decline </a:t>
            </a:r>
            <a:r>
              <a:rPr lang="en-IL" sz="2800" dirty="0"/>
              <a:t>student</a:t>
            </a:r>
            <a:r>
              <a:rPr lang="en-US" sz="2800" dirty="0"/>
              <a:t>’s</a:t>
            </a:r>
            <a:r>
              <a:rPr lang="en-IL" sz="2800" dirty="0"/>
              <a:t> dive.</a:t>
            </a:r>
          </a:p>
          <a:p>
            <a:r>
              <a:rPr lang="en-IL" sz="2800" dirty="0"/>
              <a:t>Forum for all the users, where they can communicate with each other and ask some relative </a:t>
            </a:r>
            <a:r>
              <a:rPr lang="he-IL" sz="2800" dirty="0" err="1"/>
              <a:t>questions</a:t>
            </a:r>
            <a:r>
              <a:rPr lang="en-IL" sz="2800" dirty="0"/>
              <a:t>.</a:t>
            </a:r>
          </a:p>
          <a:p>
            <a:r>
              <a:rPr lang="en-IL" sz="2800" dirty="0"/>
              <a:t>School schedule: </a:t>
            </a:r>
            <a:r>
              <a:rPr lang="en-US" sz="2800" dirty="0"/>
              <a:t>The instructor</a:t>
            </a:r>
            <a:r>
              <a:rPr lang="en-IL" sz="2800" dirty="0"/>
              <a:t> can add an event, such as </a:t>
            </a:r>
            <a:r>
              <a:rPr lang="en-US" sz="2800" dirty="0"/>
              <a:t>a </a:t>
            </a:r>
            <a:r>
              <a:rPr lang="en-IL" sz="2800" dirty="0"/>
              <a:t>morning dive, group meeting</a:t>
            </a:r>
            <a:r>
              <a:rPr lang="en-US" sz="2800" dirty="0"/>
              <a:t>,</a:t>
            </a:r>
            <a:r>
              <a:rPr lang="en-IL" sz="2800" dirty="0"/>
              <a:t> </a:t>
            </a:r>
            <a:r>
              <a:rPr lang="en-US" sz="2800" dirty="0" err="1"/>
              <a:t>etc</a:t>
            </a:r>
            <a:r>
              <a:rPr lang="en-IL" sz="2800" dirty="0"/>
              <a:t>. And the Students can view the schedule in monthly, weekly</a:t>
            </a:r>
            <a:r>
              <a:rPr lang="en-US" sz="2800" dirty="0"/>
              <a:t>,</a:t>
            </a:r>
            <a:r>
              <a:rPr lang="en-IL" sz="2800" dirty="0"/>
              <a:t> or day view options.</a:t>
            </a:r>
          </a:p>
          <a:p>
            <a:endParaRPr lang="en-IL" dirty="0">
              <a:solidFill>
                <a:srgbClr val="FFFFFF"/>
              </a:solidFill>
            </a:endParaRP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6</a:t>
            </a:fld>
            <a:endParaRPr lang="en-IL">
              <a:solidFill>
                <a:srgbClr val="FFFFFF"/>
              </a:solidFill>
            </a:endParaRPr>
          </a:p>
        </p:txBody>
      </p:sp>
    </p:spTree>
    <p:extLst>
      <p:ext uri="{BB962C8B-B14F-4D97-AF65-F5344CB8AC3E}">
        <p14:creationId xmlns:p14="http://schemas.microsoft.com/office/powerpoint/2010/main" val="15482817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IL" sz="4400" dirty="0"/>
              <a:t>Central requirements of the system</a:t>
            </a:r>
            <a:endParaRPr lang="en-IL" dirty="0">
              <a:solidFill>
                <a:srgbClr val="FFFFFF"/>
              </a:solidFill>
            </a:endParaRP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buNone/>
            </a:pPr>
            <a:r>
              <a:rPr lang="en-IL" sz="2800" dirty="0"/>
              <a:t>Some of the most relevant </a:t>
            </a:r>
            <a:r>
              <a:rPr lang="en-IL" sz="2800" b="1" u="sng" dirty="0"/>
              <a:t>non-functional</a:t>
            </a:r>
            <a:r>
              <a:rPr lang="en-IL" sz="2800" dirty="0"/>
              <a:t> requirements of the system:</a:t>
            </a:r>
          </a:p>
          <a:p>
            <a:r>
              <a:rPr lang="en-IL" sz="2800" dirty="0"/>
              <a:t>You can use our application </a:t>
            </a:r>
            <a:r>
              <a:rPr lang="en-US" sz="2800" dirty="0"/>
              <a:t>on</a:t>
            </a:r>
            <a:r>
              <a:rPr lang="en-IL" sz="2800" dirty="0"/>
              <a:t> several platforms: your mobile phone (IOS/Android) or via your browser.</a:t>
            </a:r>
          </a:p>
          <a:p>
            <a:r>
              <a:rPr lang="en-IL" sz="2800" dirty="0"/>
              <a:t>The main page of the application includes 3 main fields: Dive log, Forum</a:t>
            </a:r>
            <a:r>
              <a:rPr lang="en-US" sz="2800" dirty="0"/>
              <a:t>,</a:t>
            </a:r>
            <a:r>
              <a:rPr lang="en-IL" sz="2800" dirty="0"/>
              <a:t> and Schedule.</a:t>
            </a:r>
          </a:p>
          <a:p>
            <a:r>
              <a:rPr lang="en-IL" sz="2800" dirty="0"/>
              <a:t>Very comfortable and </a:t>
            </a:r>
            <a:r>
              <a:rPr lang="en-US" sz="2800" dirty="0"/>
              <a:t>intuitive</a:t>
            </a:r>
            <a:r>
              <a:rPr lang="en-IL" sz="2800" dirty="0"/>
              <a:t> filling of the diving log.</a:t>
            </a:r>
          </a:p>
          <a:p>
            <a:endParaRPr lang="en-IL" dirty="0">
              <a:solidFill>
                <a:srgbClr val="FFFFFF"/>
              </a:solidFill>
            </a:endParaRP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7</a:t>
            </a:fld>
            <a:endParaRPr lang="en-IL">
              <a:solidFill>
                <a:srgbClr val="FFFFFF"/>
              </a:solidFill>
            </a:endParaRPr>
          </a:p>
        </p:txBody>
      </p:sp>
    </p:spTree>
    <p:extLst>
      <p:ext uri="{BB962C8B-B14F-4D97-AF65-F5344CB8AC3E}">
        <p14:creationId xmlns:p14="http://schemas.microsoft.com/office/powerpoint/2010/main" val="317099816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sz="4400" dirty="0"/>
              <a:t>Some of the selected UML diagrams</a:t>
            </a:r>
            <a:endParaRPr lang="en-IL" dirty="0">
              <a:solidFill>
                <a:srgbClr val="FFFFFF"/>
              </a:solidFill>
            </a:endParaRP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buNone/>
            </a:pPr>
            <a:r>
              <a:rPr lang="en-IL" dirty="0"/>
              <a:t>Here you can see the Object Diagram of some of the students in our school, with their information that we rec</a:t>
            </a:r>
            <a:r>
              <a:rPr lang="en-US" dirty="0" err="1"/>
              <a:t>ei</a:t>
            </a:r>
            <a:r>
              <a:rPr lang="en-IL" dirty="0"/>
              <a:t>ved in the registration step.</a:t>
            </a:r>
          </a:p>
          <a:p>
            <a:pPr marL="0" indent="0">
              <a:buNone/>
            </a:pPr>
            <a:r>
              <a:rPr lang="en-US" dirty="0"/>
              <a:t>Alongside</a:t>
            </a:r>
            <a:r>
              <a:rPr lang="en-IL" dirty="0"/>
              <a:t> some of the school </a:t>
            </a:r>
            <a:r>
              <a:rPr lang="en-US" dirty="0" err="1"/>
              <a:t>i</a:t>
            </a:r>
            <a:r>
              <a:rPr lang="en-IL" dirty="0"/>
              <a:t>nstructors. After each student </a:t>
            </a:r>
            <a:r>
              <a:rPr lang="en-US" dirty="0"/>
              <a:t>submits</a:t>
            </a:r>
            <a:r>
              <a:rPr lang="en-IL" dirty="0"/>
              <a:t> </a:t>
            </a:r>
            <a:r>
              <a:rPr lang="en-US" dirty="0"/>
              <a:t>a</a:t>
            </a:r>
            <a:r>
              <a:rPr lang="en-IL" dirty="0"/>
              <a:t> dive log with the needed information, the Instructor can view the log and choose to approve or deny the </a:t>
            </a:r>
            <a:r>
              <a:rPr lang="en-US" dirty="0"/>
              <a:t>student’s</a:t>
            </a:r>
            <a:r>
              <a:rPr lang="en-IL" dirty="0"/>
              <a:t> dive.</a:t>
            </a: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8</a:t>
            </a:fld>
            <a:endParaRPr lang="en-IL" dirty="0">
              <a:solidFill>
                <a:srgbClr val="FFFFFF"/>
              </a:solidFill>
            </a:endParaRPr>
          </a:p>
        </p:txBody>
      </p:sp>
      <p:pic>
        <p:nvPicPr>
          <p:cNvPr id="4" name="Content Placeholder 6" descr="Diagram&#10;&#10;Description automatically generated">
            <a:extLst>
              <a:ext uri="{FF2B5EF4-FFF2-40B4-BE49-F238E27FC236}">
                <a16:creationId xmlns:a16="http://schemas.microsoft.com/office/drawing/2014/main" id="{3457BD55-5925-8322-80C0-86657C30C6A1}"/>
              </a:ext>
            </a:extLst>
          </p:cNvPr>
          <p:cNvPicPr>
            <a:picLocks noChangeAspect="1"/>
          </p:cNvPicPr>
          <p:nvPr/>
        </p:nvPicPr>
        <p:blipFill>
          <a:blip r:embed="rId5"/>
          <a:stretch>
            <a:fillRect/>
          </a:stretch>
        </p:blipFill>
        <p:spPr>
          <a:xfrm>
            <a:off x="3285761" y="3939933"/>
            <a:ext cx="5620478" cy="2854483"/>
          </a:xfrm>
          <a:prstGeom prst="rect">
            <a:avLst/>
          </a:prstGeom>
        </p:spPr>
      </p:pic>
    </p:spTree>
    <p:extLst>
      <p:ext uri="{BB962C8B-B14F-4D97-AF65-F5344CB8AC3E}">
        <p14:creationId xmlns:p14="http://schemas.microsoft.com/office/powerpoint/2010/main" val="379865870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dark, blue, swimming&#10;&#10;Description automatically generated">
            <a:extLst>
              <a:ext uri="{FF2B5EF4-FFF2-40B4-BE49-F238E27FC236}">
                <a16:creationId xmlns:a16="http://schemas.microsoft.com/office/drawing/2014/main" id="{B14792F8-3189-5CA8-CA3C-D491F3543DA9}"/>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AC724-5476-2971-CBBA-53852E999826}"/>
              </a:ext>
            </a:extLst>
          </p:cNvPr>
          <p:cNvSpPr>
            <a:spLocks noGrp="1"/>
          </p:cNvSpPr>
          <p:nvPr>
            <p:ph type="title"/>
          </p:nvPr>
        </p:nvSpPr>
        <p:spPr>
          <a:xfrm>
            <a:off x="838200" y="365125"/>
            <a:ext cx="10515600" cy="1325563"/>
          </a:xfrm>
        </p:spPr>
        <p:txBody>
          <a:bodyPr>
            <a:normAutofit/>
          </a:bodyPr>
          <a:lstStyle/>
          <a:p>
            <a:pPr algn="ctr"/>
            <a:r>
              <a:rPr lang="en-US" sz="4400" dirty="0"/>
              <a:t>Some of the selected UML diagrams</a:t>
            </a:r>
            <a:endParaRPr lang="en-IL" dirty="0">
              <a:solidFill>
                <a:srgbClr val="FFFFFF"/>
              </a:solidFill>
            </a:endParaRPr>
          </a:p>
        </p:txBody>
      </p:sp>
      <p:sp>
        <p:nvSpPr>
          <p:cNvPr id="3" name="Content Placeholder 2">
            <a:extLst>
              <a:ext uri="{FF2B5EF4-FFF2-40B4-BE49-F238E27FC236}">
                <a16:creationId xmlns:a16="http://schemas.microsoft.com/office/drawing/2014/main" id="{EE7FE677-0A1F-8154-C90E-83AD030A885A}"/>
              </a:ext>
            </a:extLst>
          </p:cNvPr>
          <p:cNvSpPr>
            <a:spLocks noGrp="1"/>
          </p:cNvSpPr>
          <p:nvPr>
            <p:ph idx="1"/>
          </p:nvPr>
        </p:nvSpPr>
        <p:spPr>
          <a:xfrm>
            <a:off x="838200" y="1825625"/>
            <a:ext cx="10515600" cy="4351338"/>
          </a:xfrm>
        </p:spPr>
        <p:txBody>
          <a:bodyPr>
            <a:normAutofit/>
          </a:bodyPr>
          <a:lstStyle/>
          <a:p>
            <a:pPr marL="0" indent="0">
              <a:buNone/>
            </a:pPr>
            <a:r>
              <a:rPr lang="en-IL" dirty="0"/>
              <a:t>Here you can see the Activity Diagram. In which the user can choose between Login / Register, and then proceed to our application </a:t>
            </a:r>
            <a:r>
              <a:rPr lang="en-US" dirty="0"/>
              <a:t>features</a:t>
            </a:r>
            <a:r>
              <a:rPr lang="en-IL" dirty="0"/>
              <a:t> based on his role – Student or Instructor.</a:t>
            </a:r>
            <a:br>
              <a:rPr lang="en-IL" dirty="0"/>
            </a:br>
            <a:r>
              <a:rPr lang="en-IL" dirty="0"/>
              <a:t> </a:t>
            </a:r>
          </a:p>
        </p:txBody>
      </p:sp>
      <p:sp>
        <p:nvSpPr>
          <p:cNvPr id="5" name="Slide Number Placeholder 4">
            <a:extLst>
              <a:ext uri="{FF2B5EF4-FFF2-40B4-BE49-F238E27FC236}">
                <a16:creationId xmlns:a16="http://schemas.microsoft.com/office/drawing/2014/main" id="{9E13FAAD-5F4E-6F68-C0AB-E1E581F87066}"/>
              </a:ext>
            </a:extLst>
          </p:cNvPr>
          <p:cNvSpPr>
            <a:spLocks noGrp="1"/>
          </p:cNvSpPr>
          <p:nvPr>
            <p:ph type="sldNum" sz="quarter" idx="12"/>
          </p:nvPr>
        </p:nvSpPr>
        <p:spPr>
          <a:xfrm>
            <a:off x="8610600" y="6356350"/>
            <a:ext cx="2743200" cy="365125"/>
          </a:xfrm>
        </p:spPr>
        <p:txBody>
          <a:bodyPr>
            <a:normAutofit/>
          </a:bodyPr>
          <a:lstStyle/>
          <a:p>
            <a:pPr>
              <a:spcAft>
                <a:spcPts val="600"/>
              </a:spcAft>
            </a:pPr>
            <a:fld id="{3E3AD468-87BE-954F-81D5-C0F337026A74}" type="slidenum">
              <a:rPr lang="en-IL">
                <a:solidFill>
                  <a:srgbClr val="FFFFFF"/>
                </a:solidFill>
              </a:rPr>
              <a:pPr>
                <a:spcAft>
                  <a:spcPts val="600"/>
                </a:spcAft>
              </a:pPr>
              <a:t>9</a:t>
            </a:fld>
            <a:endParaRPr lang="en-IL" dirty="0">
              <a:solidFill>
                <a:srgbClr val="FFFFFF"/>
              </a:solidFill>
            </a:endParaRPr>
          </a:p>
        </p:txBody>
      </p:sp>
      <p:pic>
        <p:nvPicPr>
          <p:cNvPr id="8" name="Content Placeholder 6" descr="Diagram&#10;&#10;Description automatically generated">
            <a:extLst>
              <a:ext uri="{FF2B5EF4-FFF2-40B4-BE49-F238E27FC236}">
                <a16:creationId xmlns:a16="http://schemas.microsoft.com/office/drawing/2014/main" id="{BE9F32C9-5126-7FB9-5EF9-8CE5EE6F0358}"/>
              </a:ext>
            </a:extLst>
          </p:cNvPr>
          <p:cNvPicPr>
            <a:picLocks noChangeAspect="1"/>
          </p:cNvPicPr>
          <p:nvPr/>
        </p:nvPicPr>
        <p:blipFill>
          <a:blip r:embed="rId5"/>
          <a:stretch>
            <a:fillRect/>
          </a:stretch>
        </p:blipFill>
        <p:spPr>
          <a:xfrm>
            <a:off x="2994547" y="3173558"/>
            <a:ext cx="6202906" cy="3046267"/>
          </a:xfrm>
          <a:prstGeom prst="rect">
            <a:avLst/>
          </a:prstGeom>
        </p:spPr>
      </p:pic>
    </p:spTree>
    <p:extLst>
      <p:ext uri="{BB962C8B-B14F-4D97-AF65-F5344CB8AC3E}">
        <p14:creationId xmlns:p14="http://schemas.microsoft.com/office/powerpoint/2010/main" val="402668554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3432</TotalTime>
  <Words>1375</Words>
  <Application>Microsoft Macintosh PowerPoint</Application>
  <PresentationFormat>Widescreen</PresentationFormat>
  <Paragraphs>128</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 2013 - 2022</vt:lpstr>
      <vt:lpstr>Dive Buddy</vt:lpstr>
      <vt:lpstr>Genereal Overview of the application</vt:lpstr>
      <vt:lpstr>PowerPoint Presentation</vt:lpstr>
      <vt:lpstr>PowerPoint Presentation</vt:lpstr>
      <vt:lpstr>Similar applications</vt:lpstr>
      <vt:lpstr>Central requirements of the system</vt:lpstr>
      <vt:lpstr>Central requirements of the system</vt:lpstr>
      <vt:lpstr>Some of the selected UML diagrams</vt:lpstr>
      <vt:lpstr>Some of the selected UML diagrams</vt:lpstr>
      <vt:lpstr>System description</vt:lpstr>
      <vt:lpstr>Login and Register</vt:lpstr>
      <vt:lpstr>Instructor Page</vt:lpstr>
      <vt:lpstr>Student Page</vt:lpstr>
      <vt:lpstr>Instructor Page Students dive log</vt:lpstr>
      <vt:lpstr>Schedule Instructor view</vt:lpstr>
      <vt:lpstr>Add Dive Student view</vt:lpstr>
      <vt:lpstr>Schedule Student view</vt:lpstr>
      <vt:lpstr>School Forum</vt:lpstr>
      <vt:lpstr>Technological mapping</vt:lpstr>
      <vt:lpstr>Score Gaps</vt:lpstr>
      <vt:lpstr>More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 Buddy</dc:title>
  <dc:creator>טום שבלין</dc:creator>
  <cp:lastModifiedBy>טום שבלין</cp:lastModifiedBy>
  <cp:revision>57</cp:revision>
  <dcterms:created xsi:type="dcterms:W3CDTF">2023-01-03T09:05:47Z</dcterms:created>
  <dcterms:modified xsi:type="dcterms:W3CDTF">2023-01-14T21:28:39Z</dcterms:modified>
</cp:coreProperties>
</file>